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76" r:id="rId4"/>
    <p:sldId id="277" r:id="rId5"/>
    <p:sldId id="278" r:id="rId6"/>
    <p:sldId id="279" r:id="rId7"/>
    <p:sldId id="308" r:id="rId8"/>
    <p:sldId id="309" r:id="rId9"/>
    <p:sldId id="310" r:id="rId10"/>
    <p:sldId id="280" r:id="rId11"/>
    <p:sldId id="281" r:id="rId12"/>
    <p:sldId id="282" r:id="rId13"/>
    <p:sldId id="284" r:id="rId14"/>
    <p:sldId id="285" r:id="rId15"/>
    <p:sldId id="286" r:id="rId16"/>
    <p:sldId id="287" r:id="rId17"/>
    <p:sldId id="288" r:id="rId18"/>
    <p:sldId id="283" r:id="rId19"/>
    <p:sldId id="293" r:id="rId20"/>
    <p:sldId id="295" r:id="rId21"/>
    <p:sldId id="303" r:id="rId22"/>
    <p:sldId id="304" r:id="rId23"/>
    <p:sldId id="294" r:id="rId24"/>
    <p:sldId id="305" r:id="rId25"/>
    <p:sldId id="307" r:id="rId26"/>
    <p:sldId id="306" r:id="rId27"/>
    <p:sldId id="302" r:id="rId28"/>
    <p:sldId id="311" r:id="rId29"/>
  </p:sldIdLst>
  <p:sldSz cx="9144000" cy="6858000" type="screen4x3"/>
  <p:notesSz cx="6797675" cy="9926638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B74D"/>
    <a:srgbClr val="4D8659"/>
    <a:srgbClr val="186881"/>
    <a:srgbClr val="9BA9D1"/>
    <a:srgbClr val="C5CDE4"/>
    <a:srgbClr val="E7A072"/>
    <a:srgbClr val="AE8069"/>
    <a:srgbClr val="9363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5633" autoAdjust="0"/>
  </p:normalViewPr>
  <p:slideViewPr>
    <p:cSldViewPr showGuides="1">
      <p:cViewPr>
        <p:scale>
          <a:sx n="89" d="100"/>
          <a:sy n="89" d="100"/>
        </p:scale>
        <p:origin x="1608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831F7222-3BE5-40AD-B2F4-59B3FE2C48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4B19169-0D06-4E1F-A94D-F3C4C2A78BD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0B536763-0ED3-48C2-9EA1-536385AE9D83}" type="datetimeFigureOut">
              <a:rPr lang="zh-CN" altLang="en-US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EB8FF3D8-2F93-4CA3-820B-B912D0CF79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1C4D5018-06CD-44BF-B8D6-6A5DF698CD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F9498F4-BAE7-4FAF-8616-123A7369B1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417F4C-BD2B-4AD5-A35B-221EDA785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F0A5C9F-B351-49EA-AE26-081B0EBF1F4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835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004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0294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6918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904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367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26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6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7EA1A3-9F9E-48A0-847C-D73E3FC2B6F1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AC82B6-8FF1-4E87-9B38-284F7E8BA7D4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450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01114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8128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09699826-8482-468C-881E-B59579C80ACA}" type="datetimeFigureOut">
              <a:rPr lang="zh-CN" altLang="en-US" smtClean="0"/>
              <a:pPr>
                <a:defRPr/>
              </a:pPr>
              <a:t>2020/2/24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23D69A70-CEFB-4DF9-B912-758233F7EA7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58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74">
            <a:extLst>
              <a:ext uri="{FF2B5EF4-FFF2-40B4-BE49-F238E27FC236}">
                <a16:creationId xmlns:a16="http://schemas.microsoft.com/office/drawing/2014/main" id="{90E7B7F0-FE25-4DEF-912D-EEB7D1E2E15B}"/>
              </a:ext>
            </a:extLst>
          </p:cNvPr>
          <p:cNvSpPr txBox="1">
            <a:spLocks/>
          </p:cNvSpPr>
          <p:nvPr/>
        </p:nvSpPr>
        <p:spPr>
          <a:xfrm>
            <a:off x="1763688" y="2636912"/>
            <a:ext cx="8569325" cy="1656309"/>
          </a:xfrm>
          <a:prstGeom prst="rect">
            <a:avLst/>
          </a:prstGeom>
          <a:ln w="3175">
            <a:miter lim="400000"/>
          </a:ln>
          <a:extLst>
            <a:ext uri="{C572A759-6A51-4108-AA02-DFA0A04FC94B}"/>
          </a:extLst>
        </p:spPr>
        <p:txBody>
          <a:bodyPr lIns="38100" tIns="38100" rIns="38100" bIns="38100">
            <a:normAutofit/>
          </a:bodyPr>
          <a:lstStyle>
            <a:lvl1pPr defTabSz="825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indent="22860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indent="457200" defTabSz="8255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indent="685800" defTabSz="8255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indent="914400" defTabSz="8255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indent="9144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indent="9144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indent="9144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indent="914400" defTabSz="8255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Roboto Bold"/>
                <a:sym typeface="Roboto Bold"/>
              </a:rPr>
              <a:t>樹林社區大學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Roboto Bold"/>
              <a:sym typeface="Roboto Bold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Roboto Bold"/>
                <a:sym typeface="Roboto Bold"/>
              </a:rPr>
              <a:t>109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Roboto Bold"/>
                <a:sym typeface="Roboto Bold"/>
              </a:rPr>
              <a:t>年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Roboto Bold"/>
                <a:sym typeface="Roboto Bold"/>
              </a:rPr>
              <a:t>春季期前講師會議</a:t>
            </a:r>
            <a:endParaRPr lang="en-US" altLang="zh-TW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Roboto Bold"/>
              <a:sym typeface="Roboto Bold"/>
            </a:endParaRPr>
          </a:p>
        </p:txBody>
      </p:sp>
      <p:grpSp>
        <p:nvGrpSpPr>
          <p:cNvPr id="3077" name="组合 15"/>
          <p:cNvGrpSpPr>
            <a:grpSpLocks/>
          </p:cNvGrpSpPr>
          <p:nvPr/>
        </p:nvGrpSpPr>
        <p:grpSpPr bwMode="auto">
          <a:xfrm>
            <a:off x="4410312" y="4084465"/>
            <a:ext cx="2952750" cy="417512"/>
            <a:chOff x="1811867" y="3185013"/>
            <a:chExt cx="4035239" cy="416455"/>
          </a:xfrm>
        </p:grpSpPr>
        <p:sp>
          <p:nvSpPr>
            <p:cNvPr id="15" name="圆角矩形 14">
              <a:extLst>
                <a:ext uri="{FF2B5EF4-FFF2-40B4-BE49-F238E27FC236}">
                  <a16:creationId xmlns:a16="http://schemas.microsoft.com/office/drawing/2014/main" id="{8AD9FEA5-1189-438E-BCDD-C80118F34FA2}"/>
                </a:ext>
              </a:extLst>
            </p:cNvPr>
            <p:cNvSpPr/>
            <p:nvPr/>
          </p:nvSpPr>
          <p:spPr bwMode="auto">
            <a:xfrm>
              <a:off x="1835696" y="3213522"/>
              <a:ext cx="4011410" cy="387946"/>
            </a:xfrm>
            <a:prstGeom prst="roundRect">
              <a:avLst>
                <a:gd name="adj" fmla="val 4227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innerShdw blurRad="63500" dist="127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" name="组合 106">
              <a:extLst>
                <a:ext uri="{FF2B5EF4-FFF2-40B4-BE49-F238E27FC236}">
                  <a16:creationId xmlns:a16="http://schemas.microsoft.com/office/drawing/2014/main" id="{D01CECCC-80B3-41A5-AE02-2BE1C7229B44}"/>
                </a:ext>
              </a:extLst>
            </p:cNvPr>
            <p:cNvGrpSpPr/>
            <p:nvPr/>
          </p:nvGrpSpPr>
          <p:grpSpPr bwMode="auto">
            <a:xfrm>
              <a:off x="1811867" y="3185013"/>
              <a:ext cx="559645" cy="416455"/>
              <a:chOff x="899592" y="2377261"/>
              <a:chExt cx="720079" cy="57461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圆角矩形 16">
                <a:extLst>
                  <a:ext uri="{FF2B5EF4-FFF2-40B4-BE49-F238E27FC236}">
                    <a16:creationId xmlns:a16="http://schemas.microsoft.com/office/drawing/2014/main" id="{53488FED-C9A9-41AB-8FE8-CFAC4B1D8815}"/>
                  </a:ext>
                </a:extLst>
              </p:cNvPr>
              <p:cNvSpPr/>
              <p:nvPr/>
            </p:nvSpPr>
            <p:spPr>
              <a:xfrm>
                <a:off x="899592" y="2377261"/>
                <a:ext cx="720079" cy="574619"/>
              </a:xfrm>
              <a:prstGeom prst="roundRect">
                <a:avLst>
                  <a:gd name="adj" fmla="val 42270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圆角矩形 17">
                <a:extLst>
                  <a:ext uri="{FF2B5EF4-FFF2-40B4-BE49-F238E27FC236}">
                    <a16:creationId xmlns:a16="http://schemas.microsoft.com/office/drawing/2014/main" id="{2E2A8B4A-5B9B-4FF2-AC59-98066D7801E4}"/>
                  </a:ext>
                </a:extLst>
              </p:cNvPr>
              <p:cNvSpPr/>
              <p:nvPr/>
            </p:nvSpPr>
            <p:spPr>
              <a:xfrm>
                <a:off x="920239" y="2397813"/>
                <a:ext cx="681257" cy="533517"/>
              </a:xfrm>
              <a:prstGeom prst="roundRect">
                <a:avLst>
                  <a:gd name="adj" fmla="val 42270"/>
                </a:avLst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zh-CN" altLang="en-US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19" name="矩形 259">
            <a:extLst>
              <a:ext uri="{FF2B5EF4-FFF2-40B4-BE49-F238E27FC236}">
                <a16:creationId xmlns:a16="http://schemas.microsoft.com/office/drawing/2014/main" id="{7609C422-E11F-41EA-BA32-C82980BA4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219" y="4175537"/>
            <a:ext cx="2520280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1400" dirty="0" smtClean="0">
                <a:solidFill>
                  <a:srgbClr val="D1B7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Calibri" panose="020F0502020204030204" pitchFamily="34" charset="0"/>
              </a:rPr>
              <a:t>樹林社大　　洪楷媛</a:t>
            </a:r>
            <a:endParaRPr lang="zh-CN" altLang="en-US" sz="1400" dirty="0">
              <a:solidFill>
                <a:srgbClr val="D1B74D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、調課、校外教學說明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14194"/>
            <a:ext cx="8229600" cy="4997151"/>
          </a:xfrm>
        </p:spPr>
        <p:txBody>
          <a:bodyPr/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若課程需要排定戶外教學課程者，請於投遞課程大綱時，就清楚列入課程大綱中，以利社大後續安排教室事宜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請在課程大綱之課程主題前加上時間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),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課程大綱需由辦公室核定後才得以實施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為保障學員戶外授課安全，請學員一律參與學生團體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意外保險。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講師請假或更動上課地點（含戶外教學），請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於兩週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前告知社大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辦公室，並填寫申請表，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以利通知學員停課、調課。講師須依課程時間、課程大綱進行授課，請於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第十八週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前確實補課完畢。 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4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、調課、校外教學說明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33" y="1844824"/>
            <a:ext cx="6857534" cy="4897327"/>
          </a:xfrm>
        </p:spPr>
      </p:pic>
    </p:spTree>
    <p:extLst>
      <p:ext uri="{BB962C8B-B14F-4D97-AF65-F5344CB8AC3E}">
        <p14:creationId xmlns:p14="http://schemas.microsoft.com/office/powerpoint/2010/main" val="27439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請假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、調課、校外教學說明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3625" t="9800" r="24007" b="14602"/>
          <a:stretch/>
        </p:blipFill>
        <p:spPr>
          <a:xfrm>
            <a:off x="17494" y="1916832"/>
            <a:ext cx="9109012" cy="739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注意事項－教室維護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3" y="1638981"/>
            <a:ext cx="3000738" cy="239058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49" y="1572118"/>
            <a:ext cx="3187450" cy="239058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4"/>
          <a:stretch/>
        </p:blipFill>
        <p:spPr>
          <a:xfrm>
            <a:off x="457200" y="4293096"/>
            <a:ext cx="3000738" cy="237951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49" y="4331122"/>
            <a:ext cx="3168351" cy="237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注意事項－教室維護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57" y="1771956"/>
            <a:ext cx="3096949" cy="332461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0" r="17451"/>
          <a:stretch/>
        </p:blipFill>
        <p:spPr>
          <a:xfrm>
            <a:off x="5508104" y="1803569"/>
            <a:ext cx="2592288" cy="447493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16" y="4765402"/>
            <a:ext cx="3134978" cy="209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7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注意事項－樹林國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教室維護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130" y="2320487"/>
            <a:ext cx="4795629" cy="359672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5374" y="2320487"/>
            <a:ext cx="4795629" cy="359672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519478" y="179167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鎖</a:t>
            </a:r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上面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209380" y="3940859"/>
            <a:ext cx="1728192" cy="1728192"/>
          </a:xfrm>
          <a:prstGeom prst="ellipse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2183397" y="2390656"/>
            <a:ext cx="1728192" cy="1728192"/>
          </a:xfrm>
          <a:prstGeom prst="ellipse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2154708" y="580637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下面不用反鎖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5025425" y="1996198"/>
            <a:ext cx="1728192" cy="1728192"/>
          </a:xfrm>
          <a:prstGeom prst="ellipse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77" y="4806836"/>
            <a:ext cx="2368404" cy="177630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958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注意事項－桃子腳教室維護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519478" y="179167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鎖</a:t>
            </a:r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上面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154708" y="580637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下面不用反鎖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pic>
        <p:nvPicPr>
          <p:cNvPr id="1026" name="Picture 2" descr="ãåå­é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131" y="1873682"/>
            <a:ext cx="5367737" cy="402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817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－教室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維護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519478" y="179167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鎖</a:t>
            </a:r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上面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2154708" y="580637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下面不用反鎖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1" b="15350"/>
          <a:stretch/>
        </p:blipFill>
        <p:spPr>
          <a:xfrm>
            <a:off x="0" y="1723065"/>
            <a:ext cx="9144000" cy="396044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10043" y="3719732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bg1"/>
                </a:solidFill>
                <a:latin typeface="超研澤粗圓" panose="020B0609010101010101" pitchFamily="49" charset="-120"/>
                <a:ea typeface="超研澤粗圓" panose="020B0609010101010101" pitchFamily="49" charset="-120"/>
                <a:cs typeface="超研澤粗圓" panose="020B0609010101010101" pitchFamily="49" charset="-120"/>
              </a:rPr>
              <a:t>走廊電燈及風扇</a:t>
            </a:r>
            <a:endParaRPr lang="zh-TW" altLang="en-US" sz="2400" dirty="0">
              <a:solidFill>
                <a:schemeClr val="bg1"/>
              </a:solidFill>
              <a:latin typeface="超研澤粗圓" panose="020B0609010101010101" pitchFamily="49" charset="-120"/>
              <a:ea typeface="超研澤粗圓" panose="020B0609010101010101" pitchFamily="49" charset="-120"/>
              <a:cs typeface="超研澤粗圓" panose="020B0609010101010101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187624" y="2839189"/>
            <a:ext cx="864096" cy="864096"/>
          </a:xfrm>
          <a:prstGeom prst="ellips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94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無痕環境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校內子母垃圾車請勿丟</a:t>
            </a:r>
            <a:r>
              <a:rPr lang="zh-TW" altLang="en-US" dirty="0" smtClean="0"/>
              <a:t>垃圾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男女廁所</a:t>
            </a:r>
            <a:r>
              <a:rPr lang="zh-TW" altLang="en-US" dirty="0"/>
              <a:t>垃圾桶</a:t>
            </a:r>
          </a:p>
          <a:p>
            <a:r>
              <a:rPr lang="zh-TW" altLang="en-US" dirty="0" smtClean="0"/>
              <a:t>教室垃圾</a:t>
            </a:r>
            <a:r>
              <a:rPr lang="zh-TW" altLang="en-US" dirty="0"/>
              <a:t>桶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492896"/>
            <a:ext cx="5472608" cy="185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7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80D8765-678E-4D4A-84E5-624838632A9B}"/>
              </a:ext>
            </a:extLst>
          </p:cNvPr>
          <p:cNvSpPr/>
          <p:nvPr/>
        </p:nvSpPr>
        <p:spPr>
          <a:xfrm>
            <a:off x="2771775" y="2205038"/>
            <a:ext cx="6372225" cy="2663825"/>
          </a:xfrm>
          <a:prstGeom prst="rect">
            <a:avLst/>
          </a:prstGeom>
          <a:solidFill>
            <a:srgbClr val="D1B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72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3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4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5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7" name="矩形 15"/>
          <p:cNvSpPr>
            <a:spLocks noChangeArrowheads="1"/>
          </p:cNvSpPr>
          <p:nvPr/>
        </p:nvSpPr>
        <p:spPr bwMode="auto">
          <a:xfrm>
            <a:off x="4860032" y="3262025"/>
            <a:ext cx="22365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公民週申請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8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5" r="10651" b="21236"/>
          <a:stretch>
            <a:fillRect/>
          </a:stretch>
        </p:blipFill>
        <p:spPr bwMode="auto">
          <a:xfrm>
            <a:off x="107950" y="1989138"/>
            <a:ext cx="4494213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4100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4101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4102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4139952" y="1341438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zh-CN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组合 17"/>
          <p:cNvGrpSpPr>
            <a:grpSpLocks/>
          </p:cNvGrpSpPr>
          <p:nvPr/>
        </p:nvGrpSpPr>
        <p:grpSpPr bwMode="auto">
          <a:xfrm>
            <a:off x="971550" y="2349500"/>
            <a:ext cx="1762125" cy="1912938"/>
            <a:chOff x="1746251" y="3409950"/>
            <a:chExt cx="1762125" cy="1914525"/>
          </a:xfrm>
        </p:grpSpPr>
        <p:sp>
          <p:nvSpPr>
            <p:cNvPr id="21" name="MH_Other_1">
              <a:extLst>
                <a:ext uri="{FF2B5EF4-FFF2-40B4-BE49-F238E27FC236}">
                  <a16:creationId xmlns:a16="http://schemas.microsoft.com/office/drawing/2014/main" id="{DB687516-8B77-441F-A8F7-DC6216D1297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2713039" y="3409950"/>
              <a:ext cx="795337" cy="795998"/>
            </a:xfrm>
            <a:custGeom>
              <a:avLst/>
              <a:gdLst>
                <a:gd name="connsiteX0" fmla="*/ 349985 w 663588"/>
                <a:gd name="connsiteY0" fmla="*/ 142900 h 663588"/>
                <a:gd name="connsiteX1" fmla="*/ 482976 w 663588"/>
                <a:gd name="connsiteY1" fmla="*/ 211390 h 663588"/>
                <a:gd name="connsiteX2" fmla="*/ 460097 w 663588"/>
                <a:gd name="connsiteY2" fmla="*/ 486849 h 663588"/>
                <a:gd name="connsiteX3" fmla="*/ 260810 w 663588"/>
                <a:gd name="connsiteY3" fmla="*/ 655570 h 663588"/>
                <a:gd name="connsiteX4" fmla="*/ 202645 w 663588"/>
                <a:gd name="connsiteY4" fmla="*/ 637514 h 663588"/>
                <a:gd name="connsiteX5" fmla="*/ 6741 w 663588"/>
                <a:gd name="connsiteY5" fmla="*/ 398662 h 663588"/>
                <a:gd name="connsiteX6" fmla="*/ 3010 w 663588"/>
                <a:gd name="connsiteY6" fmla="*/ 361650 h 663588"/>
                <a:gd name="connsiteX7" fmla="*/ 207517 w 663588"/>
                <a:gd name="connsiteY7" fmla="*/ 188510 h 663588"/>
                <a:gd name="connsiteX8" fmla="*/ 349985 w 663588"/>
                <a:gd name="connsiteY8" fmla="*/ 142900 h 663588"/>
                <a:gd name="connsiteX9" fmla="*/ 331794 w 663588"/>
                <a:gd name="connsiteY9" fmla="*/ 0 h 663588"/>
                <a:gd name="connsiteX10" fmla="*/ 663588 w 663588"/>
                <a:gd name="connsiteY10" fmla="*/ 331794 h 663588"/>
                <a:gd name="connsiteX11" fmla="*/ 331794 w 663588"/>
                <a:gd name="connsiteY11" fmla="*/ 663588 h 663588"/>
                <a:gd name="connsiteX12" fmla="*/ 278642 w 663588"/>
                <a:gd name="connsiteY12" fmla="*/ 658230 h 663588"/>
                <a:gd name="connsiteX13" fmla="*/ 471280 w 663588"/>
                <a:gd name="connsiteY13" fmla="*/ 495139 h 663588"/>
                <a:gd name="connsiteX14" fmla="*/ 495745 w 663588"/>
                <a:gd name="connsiteY14" fmla="*/ 200580 h 663588"/>
                <a:gd name="connsiteX15" fmla="*/ 495746 w 663588"/>
                <a:gd name="connsiteY15" fmla="*/ 200580 h 663588"/>
                <a:gd name="connsiteX16" fmla="*/ 201187 w 663588"/>
                <a:gd name="connsiteY16" fmla="*/ 176113 h 663588"/>
                <a:gd name="connsiteX17" fmla="*/ 1361 w 663588"/>
                <a:gd name="connsiteY17" fmla="*/ 345290 h 663588"/>
                <a:gd name="connsiteX18" fmla="*/ 0 w 663588"/>
                <a:gd name="connsiteY18" fmla="*/ 331794 h 663588"/>
                <a:gd name="connsiteX19" fmla="*/ 331794 w 663588"/>
                <a:gd name="connsiteY19" fmla="*/ 0 h 66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3588" h="663588">
                  <a:moveTo>
                    <a:pt x="349985" y="142900"/>
                  </a:moveTo>
                  <a:cubicBezTo>
                    <a:pt x="399833" y="147041"/>
                    <a:pt x="448102" y="170198"/>
                    <a:pt x="482976" y="211390"/>
                  </a:cubicBezTo>
                  <a:cubicBezTo>
                    <a:pt x="552725" y="293774"/>
                    <a:pt x="542481" y="417101"/>
                    <a:pt x="460097" y="486849"/>
                  </a:cubicBezTo>
                  <a:lnTo>
                    <a:pt x="260810" y="655570"/>
                  </a:lnTo>
                  <a:lnTo>
                    <a:pt x="202645" y="637514"/>
                  </a:lnTo>
                  <a:cubicBezTo>
                    <a:pt x="103407" y="595540"/>
                    <a:pt x="28840" y="506657"/>
                    <a:pt x="6741" y="398662"/>
                  </a:cubicBezTo>
                  <a:lnTo>
                    <a:pt x="3010" y="361650"/>
                  </a:lnTo>
                  <a:lnTo>
                    <a:pt x="207517" y="188510"/>
                  </a:lnTo>
                  <a:cubicBezTo>
                    <a:pt x="248709" y="153636"/>
                    <a:pt x="300137" y="138760"/>
                    <a:pt x="349985" y="142900"/>
                  </a:cubicBezTo>
                  <a:close/>
                  <a:moveTo>
                    <a:pt x="331794" y="0"/>
                  </a:moveTo>
                  <a:cubicBezTo>
                    <a:pt x="515039" y="0"/>
                    <a:pt x="663588" y="148549"/>
                    <a:pt x="663588" y="331794"/>
                  </a:cubicBezTo>
                  <a:cubicBezTo>
                    <a:pt x="663588" y="515039"/>
                    <a:pt x="515039" y="663588"/>
                    <a:pt x="331794" y="663588"/>
                  </a:cubicBezTo>
                  <a:lnTo>
                    <a:pt x="278642" y="658230"/>
                  </a:lnTo>
                  <a:lnTo>
                    <a:pt x="471280" y="495139"/>
                  </a:lnTo>
                  <a:cubicBezTo>
                    <a:pt x="559376" y="420555"/>
                    <a:pt x="570330" y="288677"/>
                    <a:pt x="495745" y="200580"/>
                  </a:cubicBezTo>
                  <a:lnTo>
                    <a:pt x="495746" y="200580"/>
                  </a:lnTo>
                  <a:cubicBezTo>
                    <a:pt x="421162" y="112483"/>
                    <a:pt x="289283" y="101529"/>
                    <a:pt x="201187" y="176113"/>
                  </a:cubicBezTo>
                  <a:lnTo>
                    <a:pt x="1361" y="345290"/>
                  </a:lnTo>
                  <a:lnTo>
                    <a:pt x="0" y="331794"/>
                  </a:lnTo>
                  <a:cubicBezTo>
                    <a:pt x="0" y="148549"/>
                    <a:pt x="148549" y="0"/>
                    <a:pt x="331794" y="0"/>
                  </a:cubicBezTo>
                  <a:close/>
                </a:path>
              </a:pathLst>
            </a:custGeom>
            <a:solidFill>
              <a:srgbClr val="4D8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CN" sz="17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01</a:t>
              </a:r>
              <a:endParaRPr lang="zh-CN" altLang="en-US" sz="17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MH_SubTitle_1">
              <a:extLst>
                <a:ext uri="{FF2B5EF4-FFF2-40B4-BE49-F238E27FC236}">
                  <a16:creationId xmlns:a16="http://schemas.microsoft.com/office/drawing/2014/main" id="{D907749B-E888-4C36-B491-60464E1D0B7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 rot="19176637" flipH="1">
              <a:off x="1746251" y="4657172"/>
              <a:ext cx="1706563" cy="667303"/>
            </a:xfrm>
            <a:custGeom>
              <a:avLst/>
              <a:gdLst>
                <a:gd name="connsiteX0" fmla="*/ 302185 w 1423253"/>
                <a:gd name="connsiteY0" fmla="*/ 557176 h 557177"/>
                <a:gd name="connsiteX1" fmla="*/ 313708 w 1423253"/>
                <a:gd name="connsiteY1" fmla="*/ 539112 h 557177"/>
                <a:gd name="connsiteX2" fmla="*/ 1140428 w 1423253"/>
                <a:gd name="connsiteY2" fmla="*/ 539112 h 557177"/>
                <a:gd name="connsiteX3" fmla="*/ 1400952 w 1423253"/>
                <a:gd name="connsiteY3" fmla="*/ 278588 h 557177"/>
                <a:gd name="connsiteX4" fmla="*/ 1140428 w 1423253"/>
                <a:gd name="connsiteY4" fmla="*/ 18063 h 557177"/>
                <a:gd name="connsiteX5" fmla="*/ 0 w 1423253"/>
                <a:gd name="connsiteY5" fmla="*/ 18063 h 557177"/>
                <a:gd name="connsiteX6" fmla="*/ 1016 w 1423253"/>
                <a:gd name="connsiteY6" fmla="*/ 0 h 557177"/>
                <a:gd name="connsiteX7" fmla="*/ 1144665 w 1423253"/>
                <a:gd name="connsiteY7" fmla="*/ 0 h 557177"/>
                <a:gd name="connsiteX8" fmla="*/ 1423253 w 1423253"/>
                <a:gd name="connsiteY8" fmla="*/ 278589 h 557177"/>
                <a:gd name="connsiteX9" fmla="*/ 1423252 w 1423253"/>
                <a:gd name="connsiteY9" fmla="*/ 278589 h 557177"/>
                <a:gd name="connsiteX10" fmla="*/ 1144664 w 1423253"/>
                <a:gd name="connsiteY10" fmla="*/ 557177 h 55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3253" h="557177">
                  <a:moveTo>
                    <a:pt x="302185" y="557176"/>
                  </a:moveTo>
                  <a:lnTo>
                    <a:pt x="313708" y="539112"/>
                  </a:lnTo>
                  <a:lnTo>
                    <a:pt x="1140428" y="539112"/>
                  </a:lnTo>
                  <a:cubicBezTo>
                    <a:pt x="1284311" y="539112"/>
                    <a:pt x="1400952" y="422472"/>
                    <a:pt x="1400952" y="278588"/>
                  </a:cubicBezTo>
                  <a:cubicBezTo>
                    <a:pt x="1400952" y="134704"/>
                    <a:pt x="1284311" y="18063"/>
                    <a:pt x="1140428" y="18063"/>
                  </a:cubicBezTo>
                  <a:lnTo>
                    <a:pt x="0" y="18063"/>
                  </a:lnTo>
                  <a:lnTo>
                    <a:pt x="1016" y="0"/>
                  </a:lnTo>
                  <a:lnTo>
                    <a:pt x="1144665" y="0"/>
                  </a:lnTo>
                  <a:cubicBezTo>
                    <a:pt x="1298525" y="0"/>
                    <a:pt x="1423253" y="124728"/>
                    <a:pt x="1423253" y="278589"/>
                  </a:cubicBezTo>
                  <a:lnTo>
                    <a:pt x="1423252" y="278589"/>
                  </a:lnTo>
                  <a:cubicBezTo>
                    <a:pt x="1423252" y="432449"/>
                    <a:pt x="1298524" y="557177"/>
                    <a:pt x="1144664" y="557177"/>
                  </a:cubicBezTo>
                  <a:close/>
                </a:path>
              </a:pathLst>
            </a:custGeom>
            <a:solidFill>
              <a:srgbClr val="4D8659"/>
            </a:solidFill>
            <a:ln>
              <a:solidFill>
                <a:srgbClr val="4D86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zh-TW" altLang="en-US" dirty="0" smtClean="0">
                  <a:solidFill>
                    <a:srgbClr val="40404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開學注意事項</a:t>
              </a:r>
              <a:endParaRPr lang="zh-CN" altLang="en-US" dirty="0">
                <a:solidFill>
                  <a:srgbClr val="4040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组合 18"/>
          <p:cNvGrpSpPr>
            <a:grpSpLocks/>
          </p:cNvGrpSpPr>
          <p:nvPr/>
        </p:nvGrpSpPr>
        <p:grpSpPr bwMode="auto">
          <a:xfrm>
            <a:off x="2663825" y="2349500"/>
            <a:ext cx="1760538" cy="1912938"/>
            <a:chOff x="3438526" y="3409950"/>
            <a:chExt cx="1760537" cy="1914525"/>
          </a:xfrm>
        </p:grpSpPr>
        <p:sp>
          <p:nvSpPr>
            <p:cNvPr id="32" name="MH_Other_2">
              <a:extLst>
                <a:ext uri="{FF2B5EF4-FFF2-40B4-BE49-F238E27FC236}">
                  <a16:creationId xmlns:a16="http://schemas.microsoft.com/office/drawing/2014/main" id="{7BBB97B4-65ED-474A-AA8E-E6D9448003B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403725" y="3409950"/>
              <a:ext cx="795338" cy="795998"/>
            </a:xfrm>
            <a:custGeom>
              <a:avLst/>
              <a:gdLst>
                <a:gd name="connsiteX0" fmla="*/ 349985 w 663588"/>
                <a:gd name="connsiteY0" fmla="*/ 142900 h 663588"/>
                <a:gd name="connsiteX1" fmla="*/ 482976 w 663588"/>
                <a:gd name="connsiteY1" fmla="*/ 211390 h 663588"/>
                <a:gd name="connsiteX2" fmla="*/ 460097 w 663588"/>
                <a:gd name="connsiteY2" fmla="*/ 486849 h 663588"/>
                <a:gd name="connsiteX3" fmla="*/ 260810 w 663588"/>
                <a:gd name="connsiteY3" fmla="*/ 655570 h 663588"/>
                <a:gd name="connsiteX4" fmla="*/ 202645 w 663588"/>
                <a:gd name="connsiteY4" fmla="*/ 637514 h 663588"/>
                <a:gd name="connsiteX5" fmla="*/ 6741 w 663588"/>
                <a:gd name="connsiteY5" fmla="*/ 398662 h 663588"/>
                <a:gd name="connsiteX6" fmla="*/ 3010 w 663588"/>
                <a:gd name="connsiteY6" fmla="*/ 361650 h 663588"/>
                <a:gd name="connsiteX7" fmla="*/ 207517 w 663588"/>
                <a:gd name="connsiteY7" fmla="*/ 188510 h 663588"/>
                <a:gd name="connsiteX8" fmla="*/ 349985 w 663588"/>
                <a:gd name="connsiteY8" fmla="*/ 142900 h 663588"/>
                <a:gd name="connsiteX9" fmla="*/ 331794 w 663588"/>
                <a:gd name="connsiteY9" fmla="*/ 0 h 663588"/>
                <a:gd name="connsiteX10" fmla="*/ 663588 w 663588"/>
                <a:gd name="connsiteY10" fmla="*/ 331794 h 663588"/>
                <a:gd name="connsiteX11" fmla="*/ 331794 w 663588"/>
                <a:gd name="connsiteY11" fmla="*/ 663588 h 663588"/>
                <a:gd name="connsiteX12" fmla="*/ 278642 w 663588"/>
                <a:gd name="connsiteY12" fmla="*/ 658230 h 663588"/>
                <a:gd name="connsiteX13" fmla="*/ 471280 w 663588"/>
                <a:gd name="connsiteY13" fmla="*/ 495139 h 663588"/>
                <a:gd name="connsiteX14" fmla="*/ 495745 w 663588"/>
                <a:gd name="connsiteY14" fmla="*/ 200580 h 663588"/>
                <a:gd name="connsiteX15" fmla="*/ 495746 w 663588"/>
                <a:gd name="connsiteY15" fmla="*/ 200580 h 663588"/>
                <a:gd name="connsiteX16" fmla="*/ 201187 w 663588"/>
                <a:gd name="connsiteY16" fmla="*/ 176113 h 663588"/>
                <a:gd name="connsiteX17" fmla="*/ 1361 w 663588"/>
                <a:gd name="connsiteY17" fmla="*/ 345290 h 663588"/>
                <a:gd name="connsiteX18" fmla="*/ 0 w 663588"/>
                <a:gd name="connsiteY18" fmla="*/ 331794 h 663588"/>
                <a:gd name="connsiteX19" fmla="*/ 331794 w 663588"/>
                <a:gd name="connsiteY19" fmla="*/ 0 h 66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3588" h="663588">
                  <a:moveTo>
                    <a:pt x="349985" y="142900"/>
                  </a:moveTo>
                  <a:cubicBezTo>
                    <a:pt x="399833" y="147041"/>
                    <a:pt x="448102" y="170198"/>
                    <a:pt x="482976" y="211390"/>
                  </a:cubicBezTo>
                  <a:cubicBezTo>
                    <a:pt x="552725" y="293774"/>
                    <a:pt x="542481" y="417101"/>
                    <a:pt x="460097" y="486849"/>
                  </a:cubicBezTo>
                  <a:lnTo>
                    <a:pt x="260810" y="655570"/>
                  </a:lnTo>
                  <a:lnTo>
                    <a:pt x="202645" y="637514"/>
                  </a:lnTo>
                  <a:cubicBezTo>
                    <a:pt x="103407" y="595540"/>
                    <a:pt x="28840" y="506657"/>
                    <a:pt x="6741" y="398662"/>
                  </a:cubicBezTo>
                  <a:lnTo>
                    <a:pt x="3010" y="361650"/>
                  </a:lnTo>
                  <a:lnTo>
                    <a:pt x="207517" y="188510"/>
                  </a:lnTo>
                  <a:cubicBezTo>
                    <a:pt x="248709" y="153636"/>
                    <a:pt x="300137" y="138760"/>
                    <a:pt x="349985" y="142900"/>
                  </a:cubicBezTo>
                  <a:close/>
                  <a:moveTo>
                    <a:pt x="331794" y="0"/>
                  </a:moveTo>
                  <a:cubicBezTo>
                    <a:pt x="515039" y="0"/>
                    <a:pt x="663588" y="148549"/>
                    <a:pt x="663588" y="331794"/>
                  </a:cubicBezTo>
                  <a:cubicBezTo>
                    <a:pt x="663588" y="515039"/>
                    <a:pt x="515039" y="663588"/>
                    <a:pt x="331794" y="663588"/>
                  </a:cubicBezTo>
                  <a:lnTo>
                    <a:pt x="278642" y="658230"/>
                  </a:lnTo>
                  <a:lnTo>
                    <a:pt x="471280" y="495139"/>
                  </a:lnTo>
                  <a:cubicBezTo>
                    <a:pt x="559376" y="420555"/>
                    <a:pt x="570330" y="288677"/>
                    <a:pt x="495745" y="200580"/>
                  </a:cubicBezTo>
                  <a:lnTo>
                    <a:pt x="495746" y="200580"/>
                  </a:lnTo>
                  <a:cubicBezTo>
                    <a:pt x="421162" y="112483"/>
                    <a:pt x="289283" y="101529"/>
                    <a:pt x="201187" y="176113"/>
                  </a:cubicBezTo>
                  <a:lnTo>
                    <a:pt x="1361" y="345290"/>
                  </a:lnTo>
                  <a:lnTo>
                    <a:pt x="0" y="331794"/>
                  </a:lnTo>
                  <a:cubicBezTo>
                    <a:pt x="0" y="148549"/>
                    <a:pt x="148549" y="0"/>
                    <a:pt x="331794" y="0"/>
                  </a:cubicBezTo>
                  <a:close/>
                </a:path>
              </a:pathLst>
            </a:custGeom>
            <a:solidFill>
              <a:srgbClr val="D1B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CN" sz="17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02</a:t>
              </a:r>
              <a:endParaRPr lang="zh-CN" altLang="en-US" sz="17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MH_SubTitle_2">
              <a:extLst>
                <a:ext uri="{FF2B5EF4-FFF2-40B4-BE49-F238E27FC236}">
                  <a16:creationId xmlns:a16="http://schemas.microsoft.com/office/drawing/2014/main" id="{DC895CAD-648D-4A53-B985-FD8D2CB8EB5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19176637" flipH="1">
              <a:off x="3438526" y="4657172"/>
              <a:ext cx="1704974" cy="667303"/>
            </a:xfrm>
            <a:custGeom>
              <a:avLst/>
              <a:gdLst>
                <a:gd name="connsiteX0" fmla="*/ 302185 w 1423253"/>
                <a:gd name="connsiteY0" fmla="*/ 557176 h 557177"/>
                <a:gd name="connsiteX1" fmla="*/ 313708 w 1423253"/>
                <a:gd name="connsiteY1" fmla="*/ 539112 h 557177"/>
                <a:gd name="connsiteX2" fmla="*/ 1140428 w 1423253"/>
                <a:gd name="connsiteY2" fmla="*/ 539112 h 557177"/>
                <a:gd name="connsiteX3" fmla="*/ 1400952 w 1423253"/>
                <a:gd name="connsiteY3" fmla="*/ 278588 h 557177"/>
                <a:gd name="connsiteX4" fmla="*/ 1140428 w 1423253"/>
                <a:gd name="connsiteY4" fmla="*/ 18063 h 557177"/>
                <a:gd name="connsiteX5" fmla="*/ 0 w 1423253"/>
                <a:gd name="connsiteY5" fmla="*/ 18063 h 557177"/>
                <a:gd name="connsiteX6" fmla="*/ 1016 w 1423253"/>
                <a:gd name="connsiteY6" fmla="*/ 0 h 557177"/>
                <a:gd name="connsiteX7" fmla="*/ 1144665 w 1423253"/>
                <a:gd name="connsiteY7" fmla="*/ 0 h 557177"/>
                <a:gd name="connsiteX8" fmla="*/ 1423253 w 1423253"/>
                <a:gd name="connsiteY8" fmla="*/ 278589 h 557177"/>
                <a:gd name="connsiteX9" fmla="*/ 1423252 w 1423253"/>
                <a:gd name="connsiteY9" fmla="*/ 278589 h 557177"/>
                <a:gd name="connsiteX10" fmla="*/ 1144664 w 1423253"/>
                <a:gd name="connsiteY10" fmla="*/ 557177 h 55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3253" h="557177">
                  <a:moveTo>
                    <a:pt x="302185" y="557176"/>
                  </a:moveTo>
                  <a:lnTo>
                    <a:pt x="313708" y="539112"/>
                  </a:lnTo>
                  <a:lnTo>
                    <a:pt x="1140428" y="539112"/>
                  </a:lnTo>
                  <a:cubicBezTo>
                    <a:pt x="1284311" y="539112"/>
                    <a:pt x="1400952" y="422472"/>
                    <a:pt x="1400952" y="278588"/>
                  </a:cubicBezTo>
                  <a:cubicBezTo>
                    <a:pt x="1400952" y="134704"/>
                    <a:pt x="1284311" y="18063"/>
                    <a:pt x="1140428" y="18063"/>
                  </a:cubicBezTo>
                  <a:lnTo>
                    <a:pt x="0" y="18063"/>
                  </a:lnTo>
                  <a:lnTo>
                    <a:pt x="1016" y="0"/>
                  </a:lnTo>
                  <a:lnTo>
                    <a:pt x="1144665" y="0"/>
                  </a:lnTo>
                  <a:cubicBezTo>
                    <a:pt x="1298525" y="0"/>
                    <a:pt x="1423253" y="124728"/>
                    <a:pt x="1423253" y="278589"/>
                  </a:cubicBezTo>
                  <a:lnTo>
                    <a:pt x="1423252" y="278589"/>
                  </a:lnTo>
                  <a:cubicBezTo>
                    <a:pt x="1423252" y="432449"/>
                    <a:pt x="1298524" y="557177"/>
                    <a:pt x="1144664" y="55717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rgbClr val="D1B7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公民週申請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组合 17"/>
          <p:cNvGrpSpPr>
            <a:grpSpLocks/>
          </p:cNvGrpSpPr>
          <p:nvPr/>
        </p:nvGrpSpPr>
        <p:grpSpPr bwMode="auto">
          <a:xfrm>
            <a:off x="4359275" y="2349500"/>
            <a:ext cx="1762125" cy="1912938"/>
            <a:chOff x="1746251" y="3409950"/>
            <a:chExt cx="1762125" cy="1914525"/>
          </a:xfrm>
        </p:grpSpPr>
        <p:sp>
          <p:nvSpPr>
            <p:cNvPr id="35" name="MH_Other_1">
              <a:extLst>
                <a:ext uri="{FF2B5EF4-FFF2-40B4-BE49-F238E27FC236}">
                  <a16:creationId xmlns:a16="http://schemas.microsoft.com/office/drawing/2014/main" id="{4B805555-1963-43BA-A1AD-4F374201F89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2713039" y="3409950"/>
              <a:ext cx="795337" cy="795998"/>
            </a:xfrm>
            <a:custGeom>
              <a:avLst/>
              <a:gdLst>
                <a:gd name="connsiteX0" fmla="*/ 349985 w 663588"/>
                <a:gd name="connsiteY0" fmla="*/ 142900 h 663588"/>
                <a:gd name="connsiteX1" fmla="*/ 482976 w 663588"/>
                <a:gd name="connsiteY1" fmla="*/ 211390 h 663588"/>
                <a:gd name="connsiteX2" fmla="*/ 460097 w 663588"/>
                <a:gd name="connsiteY2" fmla="*/ 486849 h 663588"/>
                <a:gd name="connsiteX3" fmla="*/ 260810 w 663588"/>
                <a:gd name="connsiteY3" fmla="*/ 655570 h 663588"/>
                <a:gd name="connsiteX4" fmla="*/ 202645 w 663588"/>
                <a:gd name="connsiteY4" fmla="*/ 637514 h 663588"/>
                <a:gd name="connsiteX5" fmla="*/ 6741 w 663588"/>
                <a:gd name="connsiteY5" fmla="*/ 398662 h 663588"/>
                <a:gd name="connsiteX6" fmla="*/ 3010 w 663588"/>
                <a:gd name="connsiteY6" fmla="*/ 361650 h 663588"/>
                <a:gd name="connsiteX7" fmla="*/ 207517 w 663588"/>
                <a:gd name="connsiteY7" fmla="*/ 188510 h 663588"/>
                <a:gd name="connsiteX8" fmla="*/ 349985 w 663588"/>
                <a:gd name="connsiteY8" fmla="*/ 142900 h 663588"/>
                <a:gd name="connsiteX9" fmla="*/ 331794 w 663588"/>
                <a:gd name="connsiteY9" fmla="*/ 0 h 663588"/>
                <a:gd name="connsiteX10" fmla="*/ 663588 w 663588"/>
                <a:gd name="connsiteY10" fmla="*/ 331794 h 663588"/>
                <a:gd name="connsiteX11" fmla="*/ 331794 w 663588"/>
                <a:gd name="connsiteY11" fmla="*/ 663588 h 663588"/>
                <a:gd name="connsiteX12" fmla="*/ 278642 w 663588"/>
                <a:gd name="connsiteY12" fmla="*/ 658230 h 663588"/>
                <a:gd name="connsiteX13" fmla="*/ 471280 w 663588"/>
                <a:gd name="connsiteY13" fmla="*/ 495139 h 663588"/>
                <a:gd name="connsiteX14" fmla="*/ 495745 w 663588"/>
                <a:gd name="connsiteY14" fmla="*/ 200580 h 663588"/>
                <a:gd name="connsiteX15" fmla="*/ 495746 w 663588"/>
                <a:gd name="connsiteY15" fmla="*/ 200580 h 663588"/>
                <a:gd name="connsiteX16" fmla="*/ 201187 w 663588"/>
                <a:gd name="connsiteY16" fmla="*/ 176113 h 663588"/>
                <a:gd name="connsiteX17" fmla="*/ 1361 w 663588"/>
                <a:gd name="connsiteY17" fmla="*/ 345290 h 663588"/>
                <a:gd name="connsiteX18" fmla="*/ 0 w 663588"/>
                <a:gd name="connsiteY18" fmla="*/ 331794 h 663588"/>
                <a:gd name="connsiteX19" fmla="*/ 331794 w 663588"/>
                <a:gd name="connsiteY19" fmla="*/ 0 h 66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3588" h="663588">
                  <a:moveTo>
                    <a:pt x="349985" y="142900"/>
                  </a:moveTo>
                  <a:cubicBezTo>
                    <a:pt x="399833" y="147041"/>
                    <a:pt x="448102" y="170198"/>
                    <a:pt x="482976" y="211390"/>
                  </a:cubicBezTo>
                  <a:cubicBezTo>
                    <a:pt x="552725" y="293774"/>
                    <a:pt x="542481" y="417101"/>
                    <a:pt x="460097" y="486849"/>
                  </a:cubicBezTo>
                  <a:lnTo>
                    <a:pt x="260810" y="655570"/>
                  </a:lnTo>
                  <a:lnTo>
                    <a:pt x="202645" y="637514"/>
                  </a:lnTo>
                  <a:cubicBezTo>
                    <a:pt x="103407" y="595540"/>
                    <a:pt x="28840" y="506657"/>
                    <a:pt x="6741" y="398662"/>
                  </a:cubicBezTo>
                  <a:lnTo>
                    <a:pt x="3010" y="361650"/>
                  </a:lnTo>
                  <a:lnTo>
                    <a:pt x="207517" y="188510"/>
                  </a:lnTo>
                  <a:cubicBezTo>
                    <a:pt x="248709" y="153636"/>
                    <a:pt x="300137" y="138760"/>
                    <a:pt x="349985" y="142900"/>
                  </a:cubicBezTo>
                  <a:close/>
                  <a:moveTo>
                    <a:pt x="331794" y="0"/>
                  </a:moveTo>
                  <a:cubicBezTo>
                    <a:pt x="515039" y="0"/>
                    <a:pt x="663588" y="148549"/>
                    <a:pt x="663588" y="331794"/>
                  </a:cubicBezTo>
                  <a:cubicBezTo>
                    <a:pt x="663588" y="515039"/>
                    <a:pt x="515039" y="663588"/>
                    <a:pt x="331794" y="663588"/>
                  </a:cubicBezTo>
                  <a:lnTo>
                    <a:pt x="278642" y="658230"/>
                  </a:lnTo>
                  <a:lnTo>
                    <a:pt x="471280" y="495139"/>
                  </a:lnTo>
                  <a:cubicBezTo>
                    <a:pt x="559376" y="420555"/>
                    <a:pt x="570330" y="288677"/>
                    <a:pt x="495745" y="200580"/>
                  </a:cubicBezTo>
                  <a:lnTo>
                    <a:pt x="495746" y="200580"/>
                  </a:lnTo>
                  <a:cubicBezTo>
                    <a:pt x="421162" y="112483"/>
                    <a:pt x="289283" y="101529"/>
                    <a:pt x="201187" y="176113"/>
                  </a:cubicBezTo>
                  <a:lnTo>
                    <a:pt x="1361" y="345290"/>
                  </a:lnTo>
                  <a:lnTo>
                    <a:pt x="0" y="331794"/>
                  </a:lnTo>
                  <a:cubicBezTo>
                    <a:pt x="0" y="148549"/>
                    <a:pt x="148549" y="0"/>
                    <a:pt x="331794" y="0"/>
                  </a:cubicBezTo>
                  <a:close/>
                </a:path>
              </a:pathLst>
            </a:custGeom>
            <a:solidFill>
              <a:srgbClr val="4D86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CN" sz="17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03</a:t>
              </a:r>
              <a:endParaRPr lang="zh-CN" altLang="en-US" sz="17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MH_SubTitle_1">
              <a:extLst>
                <a:ext uri="{FF2B5EF4-FFF2-40B4-BE49-F238E27FC236}">
                  <a16:creationId xmlns:a16="http://schemas.microsoft.com/office/drawing/2014/main" id="{AAB939D8-FB6C-4457-87C1-6BC8B4C6251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 rot="19176637" flipH="1">
              <a:off x="1746251" y="4657172"/>
              <a:ext cx="1706563" cy="667303"/>
            </a:xfrm>
            <a:custGeom>
              <a:avLst/>
              <a:gdLst>
                <a:gd name="connsiteX0" fmla="*/ 302185 w 1423253"/>
                <a:gd name="connsiteY0" fmla="*/ 557176 h 557177"/>
                <a:gd name="connsiteX1" fmla="*/ 313708 w 1423253"/>
                <a:gd name="connsiteY1" fmla="*/ 539112 h 557177"/>
                <a:gd name="connsiteX2" fmla="*/ 1140428 w 1423253"/>
                <a:gd name="connsiteY2" fmla="*/ 539112 h 557177"/>
                <a:gd name="connsiteX3" fmla="*/ 1400952 w 1423253"/>
                <a:gd name="connsiteY3" fmla="*/ 278588 h 557177"/>
                <a:gd name="connsiteX4" fmla="*/ 1140428 w 1423253"/>
                <a:gd name="connsiteY4" fmla="*/ 18063 h 557177"/>
                <a:gd name="connsiteX5" fmla="*/ 0 w 1423253"/>
                <a:gd name="connsiteY5" fmla="*/ 18063 h 557177"/>
                <a:gd name="connsiteX6" fmla="*/ 1016 w 1423253"/>
                <a:gd name="connsiteY6" fmla="*/ 0 h 557177"/>
                <a:gd name="connsiteX7" fmla="*/ 1144665 w 1423253"/>
                <a:gd name="connsiteY7" fmla="*/ 0 h 557177"/>
                <a:gd name="connsiteX8" fmla="*/ 1423253 w 1423253"/>
                <a:gd name="connsiteY8" fmla="*/ 278589 h 557177"/>
                <a:gd name="connsiteX9" fmla="*/ 1423252 w 1423253"/>
                <a:gd name="connsiteY9" fmla="*/ 278589 h 557177"/>
                <a:gd name="connsiteX10" fmla="*/ 1144664 w 1423253"/>
                <a:gd name="connsiteY10" fmla="*/ 557177 h 55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3253" h="557177">
                  <a:moveTo>
                    <a:pt x="302185" y="557176"/>
                  </a:moveTo>
                  <a:lnTo>
                    <a:pt x="313708" y="539112"/>
                  </a:lnTo>
                  <a:lnTo>
                    <a:pt x="1140428" y="539112"/>
                  </a:lnTo>
                  <a:cubicBezTo>
                    <a:pt x="1284311" y="539112"/>
                    <a:pt x="1400952" y="422472"/>
                    <a:pt x="1400952" y="278588"/>
                  </a:cubicBezTo>
                  <a:cubicBezTo>
                    <a:pt x="1400952" y="134704"/>
                    <a:pt x="1284311" y="18063"/>
                    <a:pt x="1140428" y="18063"/>
                  </a:cubicBezTo>
                  <a:lnTo>
                    <a:pt x="0" y="18063"/>
                  </a:lnTo>
                  <a:lnTo>
                    <a:pt x="1016" y="0"/>
                  </a:lnTo>
                  <a:lnTo>
                    <a:pt x="1144665" y="0"/>
                  </a:lnTo>
                  <a:cubicBezTo>
                    <a:pt x="1298525" y="0"/>
                    <a:pt x="1423253" y="124728"/>
                    <a:pt x="1423253" y="278589"/>
                  </a:cubicBezTo>
                  <a:lnTo>
                    <a:pt x="1423252" y="278589"/>
                  </a:lnTo>
                  <a:cubicBezTo>
                    <a:pt x="1423252" y="432449"/>
                    <a:pt x="1298524" y="557177"/>
                    <a:pt x="1144664" y="557177"/>
                  </a:cubicBezTo>
                  <a:close/>
                </a:path>
              </a:pathLst>
            </a:custGeom>
            <a:solidFill>
              <a:srgbClr val="4D8659"/>
            </a:solidFill>
            <a:ln>
              <a:solidFill>
                <a:srgbClr val="4D86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服務學習</a:t>
              </a:r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週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组合 18"/>
          <p:cNvGrpSpPr>
            <a:grpSpLocks/>
          </p:cNvGrpSpPr>
          <p:nvPr/>
        </p:nvGrpSpPr>
        <p:grpSpPr bwMode="auto">
          <a:xfrm>
            <a:off x="6051550" y="2349500"/>
            <a:ext cx="1760538" cy="1912938"/>
            <a:chOff x="3438526" y="3409950"/>
            <a:chExt cx="1760537" cy="1914525"/>
          </a:xfrm>
        </p:grpSpPr>
        <p:sp>
          <p:nvSpPr>
            <p:cNvPr id="38" name="MH_Other_2">
              <a:extLst>
                <a:ext uri="{FF2B5EF4-FFF2-40B4-BE49-F238E27FC236}">
                  <a16:creationId xmlns:a16="http://schemas.microsoft.com/office/drawing/2014/main" id="{E4C65733-F9AD-4F97-9A28-1BCE656C56EF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403725" y="3409950"/>
              <a:ext cx="795338" cy="795998"/>
            </a:xfrm>
            <a:custGeom>
              <a:avLst/>
              <a:gdLst>
                <a:gd name="connsiteX0" fmla="*/ 349985 w 663588"/>
                <a:gd name="connsiteY0" fmla="*/ 142900 h 663588"/>
                <a:gd name="connsiteX1" fmla="*/ 482976 w 663588"/>
                <a:gd name="connsiteY1" fmla="*/ 211390 h 663588"/>
                <a:gd name="connsiteX2" fmla="*/ 460097 w 663588"/>
                <a:gd name="connsiteY2" fmla="*/ 486849 h 663588"/>
                <a:gd name="connsiteX3" fmla="*/ 260810 w 663588"/>
                <a:gd name="connsiteY3" fmla="*/ 655570 h 663588"/>
                <a:gd name="connsiteX4" fmla="*/ 202645 w 663588"/>
                <a:gd name="connsiteY4" fmla="*/ 637514 h 663588"/>
                <a:gd name="connsiteX5" fmla="*/ 6741 w 663588"/>
                <a:gd name="connsiteY5" fmla="*/ 398662 h 663588"/>
                <a:gd name="connsiteX6" fmla="*/ 3010 w 663588"/>
                <a:gd name="connsiteY6" fmla="*/ 361650 h 663588"/>
                <a:gd name="connsiteX7" fmla="*/ 207517 w 663588"/>
                <a:gd name="connsiteY7" fmla="*/ 188510 h 663588"/>
                <a:gd name="connsiteX8" fmla="*/ 349985 w 663588"/>
                <a:gd name="connsiteY8" fmla="*/ 142900 h 663588"/>
                <a:gd name="connsiteX9" fmla="*/ 331794 w 663588"/>
                <a:gd name="connsiteY9" fmla="*/ 0 h 663588"/>
                <a:gd name="connsiteX10" fmla="*/ 663588 w 663588"/>
                <a:gd name="connsiteY10" fmla="*/ 331794 h 663588"/>
                <a:gd name="connsiteX11" fmla="*/ 331794 w 663588"/>
                <a:gd name="connsiteY11" fmla="*/ 663588 h 663588"/>
                <a:gd name="connsiteX12" fmla="*/ 278642 w 663588"/>
                <a:gd name="connsiteY12" fmla="*/ 658230 h 663588"/>
                <a:gd name="connsiteX13" fmla="*/ 471280 w 663588"/>
                <a:gd name="connsiteY13" fmla="*/ 495139 h 663588"/>
                <a:gd name="connsiteX14" fmla="*/ 495745 w 663588"/>
                <a:gd name="connsiteY14" fmla="*/ 200580 h 663588"/>
                <a:gd name="connsiteX15" fmla="*/ 495746 w 663588"/>
                <a:gd name="connsiteY15" fmla="*/ 200580 h 663588"/>
                <a:gd name="connsiteX16" fmla="*/ 201187 w 663588"/>
                <a:gd name="connsiteY16" fmla="*/ 176113 h 663588"/>
                <a:gd name="connsiteX17" fmla="*/ 1361 w 663588"/>
                <a:gd name="connsiteY17" fmla="*/ 345290 h 663588"/>
                <a:gd name="connsiteX18" fmla="*/ 0 w 663588"/>
                <a:gd name="connsiteY18" fmla="*/ 331794 h 663588"/>
                <a:gd name="connsiteX19" fmla="*/ 331794 w 663588"/>
                <a:gd name="connsiteY19" fmla="*/ 0 h 663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63588" h="663588">
                  <a:moveTo>
                    <a:pt x="349985" y="142900"/>
                  </a:moveTo>
                  <a:cubicBezTo>
                    <a:pt x="399833" y="147041"/>
                    <a:pt x="448102" y="170198"/>
                    <a:pt x="482976" y="211390"/>
                  </a:cubicBezTo>
                  <a:cubicBezTo>
                    <a:pt x="552725" y="293774"/>
                    <a:pt x="542481" y="417101"/>
                    <a:pt x="460097" y="486849"/>
                  </a:cubicBezTo>
                  <a:lnTo>
                    <a:pt x="260810" y="655570"/>
                  </a:lnTo>
                  <a:lnTo>
                    <a:pt x="202645" y="637514"/>
                  </a:lnTo>
                  <a:cubicBezTo>
                    <a:pt x="103407" y="595540"/>
                    <a:pt x="28840" y="506657"/>
                    <a:pt x="6741" y="398662"/>
                  </a:cubicBezTo>
                  <a:lnTo>
                    <a:pt x="3010" y="361650"/>
                  </a:lnTo>
                  <a:lnTo>
                    <a:pt x="207517" y="188510"/>
                  </a:lnTo>
                  <a:cubicBezTo>
                    <a:pt x="248709" y="153636"/>
                    <a:pt x="300137" y="138760"/>
                    <a:pt x="349985" y="142900"/>
                  </a:cubicBezTo>
                  <a:close/>
                  <a:moveTo>
                    <a:pt x="331794" y="0"/>
                  </a:moveTo>
                  <a:cubicBezTo>
                    <a:pt x="515039" y="0"/>
                    <a:pt x="663588" y="148549"/>
                    <a:pt x="663588" y="331794"/>
                  </a:cubicBezTo>
                  <a:cubicBezTo>
                    <a:pt x="663588" y="515039"/>
                    <a:pt x="515039" y="663588"/>
                    <a:pt x="331794" y="663588"/>
                  </a:cubicBezTo>
                  <a:lnTo>
                    <a:pt x="278642" y="658230"/>
                  </a:lnTo>
                  <a:lnTo>
                    <a:pt x="471280" y="495139"/>
                  </a:lnTo>
                  <a:cubicBezTo>
                    <a:pt x="559376" y="420555"/>
                    <a:pt x="570330" y="288677"/>
                    <a:pt x="495745" y="200580"/>
                  </a:cubicBezTo>
                  <a:lnTo>
                    <a:pt x="495746" y="200580"/>
                  </a:lnTo>
                  <a:cubicBezTo>
                    <a:pt x="421162" y="112483"/>
                    <a:pt x="289283" y="101529"/>
                    <a:pt x="201187" y="176113"/>
                  </a:cubicBezTo>
                  <a:lnTo>
                    <a:pt x="1361" y="345290"/>
                  </a:lnTo>
                  <a:lnTo>
                    <a:pt x="0" y="331794"/>
                  </a:lnTo>
                  <a:cubicBezTo>
                    <a:pt x="0" y="148549"/>
                    <a:pt x="148549" y="0"/>
                    <a:pt x="331794" y="0"/>
                  </a:cubicBezTo>
                  <a:close/>
                </a:path>
              </a:pathLst>
            </a:custGeom>
            <a:solidFill>
              <a:srgbClr val="D1B7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CN" sz="17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04</a:t>
              </a:r>
              <a:endParaRPr lang="zh-CN" altLang="en-US" sz="17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MH_SubTitle_2">
              <a:extLst>
                <a:ext uri="{FF2B5EF4-FFF2-40B4-BE49-F238E27FC236}">
                  <a16:creationId xmlns:a16="http://schemas.microsoft.com/office/drawing/2014/main" id="{F602C1D5-E25A-4925-B8AD-FFDD958F5BA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rot="19176637" flipH="1">
              <a:off x="3438526" y="4657172"/>
              <a:ext cx="1704974" cy="667303"/>
            </a:xfrm>
            <a:custGeom>
              <a:avLst/>
              <a:gdLst>
                <a:gd name="connsiteX0" fmla="*/ 302185 w 1423253"/>
                <a:gd name="connsiteY0" fmla="*/ 557176 h 557177"/>
                <a:gd name="connsiteX1" fmla="*/ 313708 w 1423253"/>
                <a:gd name="connsiteY1" fmla="*/ 539112 h 557177"/>
                <a:gd name="connsiteX2" fmla="*/ 1140428 w 1423253"/>
                <a:gd name="connsiteY2" fmla="*/ 539112 h 557177"/>
                <a:gd name="connsiteX3" fmla="*/ 1400952 w 1423253"/>
                <a:gd name="connsiteY3" fmla="*/ 278588 h 557177"/>
                <a:gd name="connsiteX4" fmla="*/ 1140428 w 1423253"/>
                <a:gd name="connsiteY4" fmla="*/ 18063 h 557177"/>
                <a:gd name="connsiteX5" fmla="*/ 0 w 1423253"/>
                <a:gd name="connsiteY5" fmla="*/ 18063 h 557177"/>
                <a:gd name="connsiteX6" fmla="*/ 1016 w 1423253"/>
                <a:gd name="connsiteY6" fmla="*/ 0 h 557177"/>
                <a:gd name="connsiteX7" fmla="*/ 1144665 w 1423253"/>
                <a:gd name="connsiteY7" fmla="*/ 0 h 557177"/>
                <a:gd name="connsiteX8" fmla="*/ 1423253 w 1423253"/>
                <a:gd name="connsiteY8" fmla="*/ 278589 h 557177"/>
                <a:gd name="connsiteX9" fmla="*/ 1423252 w 1423253"/>
                <a:gd name="connsiteY9" fmla="*/ 278589 h 557177"/>
                <a:gd name="connsiteX10" fmla="*/ 1144664 w 1423253"/>
                <a:gd name="connsiteY10" fmla="*/ 557177 h 557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3253" h="557177">
                  <a:moveTo>
                    <a:pt x="302185" y="557176"/>
                  </a:moveTo>
                  <a:lnTo>
                    <a:pt x="313708" y="539112"/>
                  </a:lnTo>
                  <a:lnTo>
                    <a:pt x="1140428" y="539112"/>
                  </a:lnTo>
                  <a:cubicBezTo>
                    <a:pt x="1284311" y="539112"/>
                    <a:pt x="1400952" y="422472"/>
                    <a:pt x="1400952" y="278588"/>
                  </a:cubicBezTo>
                  <a:cubicBezTo>
                    <a:pt x="1400952" y="134704"/>
                    <a:pt x="1284311" y="18063"/>
                    <a:pt x="1140428" y="18063"/>
                  </a:cubicBezTo>
                  <a:lnTo>
                    <a:pt x="0" y="18063"/>
                  </a:lnTo>
                  <a:lnTo>
                    <a:pt x="1016" y="0"/>
                  </a:lnTo>
                  <a:lnTo>
                    <a:pt x="1144665" y="0"/>
                  </a:lnTo>
                  <a:cubicBezTo>
                    <a:pt x="1298525" y="0"/>
                    <a:pt x="1423253" y="124728"/>
                    <a:pt x="1423253" y="278589"/>
                  </a:cubicBezTo>
                  <a:lnTo>
                    <a:pt x="1423252" y="278589"/>
                  </a:lnTo>
                  <a:cubicBezTo>
                    <a:pt x="1423252" y="432449"/>
                    <a:pt x="1298524" y="557177"/>
                    <a:pt x="1144664" y="55717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rgbClr val="D1B74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校慶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活動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公民週講座申請說明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符合以下議題：為協助教育部推動政策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性課程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，請在課程中可融入議題探討：如性別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平等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、人權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、環境、海洋、品德、生命、法治、科技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、能源、安全、防災、家庭教育、生涯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多元文化、閱讀素養、戶外教育、國際教育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、原住民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族教育等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議題、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人文社會素養、本土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地方學及山林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政策、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女性公共治理人才培訓、永續教育及消費者保護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等，或社會時事議題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跨領域講座：可由本校老師自行發揮，與其他同質性或不同屬性的老師共同辦理。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20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80D8765-678E-4D4A-84E5-624838632A9B}"/>
              </a:ext>
            </a:extLst>
          </p:cNvPr>
          <p:cNvSpPr/>
          <p:nvPr/>
        </p:nvSpPr>
        <p:spPr>
          <a:xfrm>
            <a:off x="2771775" y="2205038"/>
            <a:ext cx="6372225" cy="2663825"/>
          </a:xfrm>
          <a:prstGeom prst="rect">
            <a:avLst/>
          </a:prstGeom>
          <a:solidFill>
            <a:srgbClr val="D1B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72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3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4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5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7" name="矩形 15"/>
          <p:cNvSpPr>
            <a:spLocks noChangeArrowheads="1"/>
          </p:cNvSpPr>
          <p:nvPr/>
        </p:nvSpPr>
        <p:spPr bwMode="auto">
          <a:xfrm>
            <a:off x="4860032" y="3262025"/>
            <a:ext cx="22365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服務學習週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8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5" r="10651" b="21236"/>
          <a:stretch>
            <a:fillRect/>
          </a:stretch>
        </p:blipFill>
        <p:spPr bwMode="auto">
          <a:xfrm>
            <a:off x="107950" y="1989138"/>
            <a:ext cx="4494213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23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服務學習申請說明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（試辦）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透過課堂，規劃社會服務活動，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將「服務」與「學習」相互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結合，讓學員運用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課堂所學貢獻社區；同時可透過服務的過程中得到啟發及省思，學習課堂中學不到的知識與經驗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，強調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服務與學習目標同等重要，對所有服務與被服務的人都能加強其完成目標，以達「互惠」之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功效。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辦理時間：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第四週起至第十六週，任選一堂辦理。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申請時間：服務前兩週通知。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講師可列入為一堂課。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學員</a:t>
            </a:r>
            <a:r>
              <a:rPr lang="zh-TW" altLang="en-US" sz="2400" dirty="0">
                <a:latin typeface="微軟正黑體" panose="020B0604030504040204" pitchFamily="34" charset="-120"/>
              </a:rPr>
              <a:t>可獲得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</a:rPr>
              <a:t>樹林社大十周年 感恩回饋集點抽獎活動</a:t>
            </a:r>
            <a:r>
              <a:rPr lang="zh-TW" altLang="en-US" sz="2400" dirty="0">
                <a:latin typeface="微軟正黑體" panose="020B0604030504040204" pitchFamily="34" charset="-120"/>
              </a:rPr>
              <a:t>點數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661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80D8765-678E-4D4A-84E5-624838632A9B}"/>
              </a:ext>
            </a:extLst>
          </p:cNvPr>
          <p:cNvSpPr/>
          <p:nvPr/>
        </p:nvSpPr>
        <p:spPr>
          <a:xfrm>
            <a:off x="2771775" y="2205038"/>
            <a:ext cx="6372225" cy="2663825"/>
          </a:xfrm>
          <a:prstGeom prst="rect">
            <a:avLst/>
          </a:prstGeom>
          <a:solidFill>
            <a:srgbClr val="D1B7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72" name="TextBox 5" hidden="1"/>
          <p:cNvSpPr txBox="1">
            <a:spLocks noChangeArrowheads="1"/>
          </p:cNvSpPr>
          <p:nvPr/>
        </p:nvSpPr>
        <p:spPr bwMode="auto">
          <a:xfrm>
            <a:off x="1939925" y="1954213"/>
            <a:ext cx="1943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3" name="矩形 6" hidden="1"/>
          <p:cNvSpPr>
            <a:spLocks noChangeArrowheads="1"/>
          </p:cNvSpPr>
          <p:nvPr/>
        </p:nvSpPr>
        <p:spPr bwMode="auto">
          <a:xfrm>
            <a:off x="1939925" y="3025775"/>
            <a:ext cx="1471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4" name="矩形 7" hidden="1"/>
          <p:cNvSpPr>
            <a:spLocks noChangeArrowheads="1"/>
          </p:cNvSpPr>
          <p:nvPr/>
        </p:nvSpPr>
        <p:spPr bwMode="auto">
          <a:xfrm>
            <a:off x="2011363" y="4240213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5" name="矩形 8" hidden="1"/>
          <p:cNvSpPr>
            <a:spLocks noChangeArrowheads="1"/>
          </p:cNvSpPr>
          <p:nvPr/>
        </p:nvSpPr>
        <p:spPr bwMode="auto">
          <a:xfrm>
            <a:off x="2011363" y="5526088"/>
            <a:ext cx="147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点击添加文本</a:t>
            </a:r>
          </a:p>
        </p:txBody>
      </p:sp>
      <p:sp>
        <p:nvSpPr>
          <p:cNvPr id="7177" name="矩形 15"/>
          <p:cNvSpPr>
            <a:spLocks noChangeArrowheads="1"/>
          </p:cNvSpPr>
          <p:nvPr/>
        </p:nvSpPr>
        <p:spPr bwMode="auto">
          <a:xfrm>
            <a:off x="4860032" y="3262025"/>
            <a:ext cx="30572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十周年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校慶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70" y="2249359"/>
            <a:ext cx="2650182" cy="261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17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十週年</a:t>
            </a:r>
            <a:r>
              <a:rPr lang="zh-TW" altLang="zh-TW" b="1" dirty="0" smtClean="0"/>
              <a:t>校慶</a:t>
            </a:r>
            <a:r>
              <a:rPr lang="zh-TW" altLang="en-US" b="1" dirty="0" smtClean="0"/>
              <a:t>活動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zh-TW" altLang="zh-TW" sz="2400" b="1" dirty="0"/>
              <a:t>校慶開幕茶會活動</a:t>
            </a:r>
          </a:p>
          <a:p>
            <a:pPr lvl="2"/>
            <a:r>
              <a:rPr lang="zh-TW" altLang="zh-TW" sz="2400" dirty="0"/>
              <a:t>時間：</a:t>
            </a:r>
            <a:r>
              <a:rPr lang="en-US" altLang="zh-TW" sz="2400" dirty="0"/>
              <a:t>108</a:t>
            </a:r>
            <a:r>
              <a:rPr lang="zh-TW" altLang="zh-TW" sz="2400" dirty="0"/>
              <a:t>年</a:t>
            </a:r>
            <a:r>
              <a:rPr lang="en-US" altLang="zh-TW" sz="2400" dirty="0"/>
              <a:t>3</a:t>
            </a:r>
            <a:r>
              <a:rPr lang="zh-TW" altLang="zh-TW" sz="2400" dirty="0"/>
              <a:t>月</a:t>
            </a:r>
            <a:r>
              <a:rPr lang="en-US" altLang="zh-TW" sz="2400" dirty="0"/>
              <a:t>25</a:t>
            </a:r>
            <a:r>
              <a:rPr lang="zh-TW" altLang="zh-TW" sz="2400" dirty="0"/>
              <a:t>日 </a:t>
            </a:r>
            <a:r>
              <a:rPr lang="en-US" altLang="zh-TW" sz="2400" dirty="0"/>
              <a:t>13:30-15:30</a:t>
            </a:r>
            <a:endParaRPr lang="zh-TW" altLang="zh-TW" sz="2400" dirty="0"/>
          </a:p>
          <a:p>
            <a:pPr lvl="2"/>
            <a:r>
              <a:rPr lang="zh-TW" altLang="zh-TW" sz="2400" dirty="0"/>
              <a:t>地點：樹林國小文教中心</a:t>
            </a:r>
          </a:p>
          <a:p>
            <a:pPr lvl="2"/>
            <a:r>
              <a:rPr lang="zh-TW" altLang="zh-TW" sz="2400" dirty="0"/>
              <a:t>活動方式：現場以茶席方式辦裡，邀請教育部、教育局、空大長官及社大資深講師學員參與，預計</a:t>
            </a:r>
            <a:r>
              <a:rPr lang="en-US" altLang="zh-TW" sz="2400" dirty="0"/>
              <a:t>50</a:t>
            </a:r>
            <a:r>
              <a:rPr lang="zh-TW" altLang="zh-TW" sz="2400" dirty="0"/>
              <a:t>人</a:t>
            </a:r>
            <a:r>
              <a:rPr lang="zh-TW" altLang="zh-TW" sz="2400" dirty="0" smtClean="0"/>
              <a:t>。</a:t>
            </a: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10979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十週年</a:t>
            </a:r>
            <a:r>
              <a:rPr lang="zh-TW" altLang="zh-TW" b="1" dirty="0" smtClean="0"/>
              <a:t>校慶</a:t>
            </a:r>
            <a:r>
              <a:rPr lang="zh-TW" altLang="en-US" b="1" dirty="0" smtClean="0"/>
              <a:t>活動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lvl="1" indent="0">
              <a:buNone/>
            </a:pPr>
            <a:r>
              <a:rPr lang="zh-TW" altLang="zh-TW" sz="2600" b="1" dirty="0"/>
              <a:t>習與藝成果展現</a:t>
            </a:r>
            <a:r>
              <a:rPr lang="zh-TW" altLang="zh-TW" sz="2600" dirty="0"/>
              <a:t>：</a:t>
            </a:r>
            <a:r>
              <a:rPr lang="en-US" altLang="zh-TW" sz="2600" dirty="0"/>
              <a:t>(</a:t>
            </a:r>
            <a:r>
              <a:rPr lang="zh-TW" altLang="zh-TW" sz="2600" dirty="0"/>
              <a:t>詳閱附件</a:t>
            </a:r>
            <a:r>
              <a:rPr lang="en-US" altLang="zh-TW" sz="2600" dirty="0"/>
              <a:t>.</a:t>
            </a:r>
            <a:r>
              <a:rPr lang="zh-TW" altLang="zh-TW" sz="2600" dirty="0"/>
              <a:t>子計畫二</a:t>
            </a:r>
            <a:r>
              <a:rPr lang="en-US" altLang="zh-TW" sz="2600" dirty="0"/>
              <a:t>)</a:t>
            </a:r>
            <a:endParaRPr lang="zh-TW" altLang="zh-TW" sz="2600" dirty="0"/>
          </a:p>
          <a:p>
            <a:pPr lvl="2"/>
            <a:r>
              <a:rPr lang="zh-TW" altLang="zh-TW" sz="2600" dirty="0"/>
              <a:t>時間：</a:t>
            </a:r>
            <a:r>
              <a:rPr lang="en-US" altLang="zh-TW" sz="2600" dirty="0"/>
              <a:t>108</a:t>
            </a:r>
            <a:r>
              <a:rPr lang="zh-TW" altLang="zh-TW" sz="2600" dirty="0"/>
              <a:t>年</a:t>
            </a:r>
            <a:r>
              <a:rPr lang="en-US" altLang="zh-TW" sz="2600" dirty="0"/>
              <a:t>4</a:t>
            </a:r>
            <a:r>
              <a:rPr lang="zh-TW" altLang="zh-TW" sz="2600" dirty="0"/>
              <a:t>月起至</a:t>
            </a:r>
            <a:r>
              <a:rPr lang="en-US" altLang="zh-TW" sz="2600" dirty="0"/>
              <a:t>12</a:t>
            </a:r>
            <a:r>
              <a:rPr lang="zh-TW" altLang="zh-TW" sz="2600" dirty="0"/>
              <a:t>月底</a:t>
            </a:r>
          </a:p>
          <a:p>
            <a:pPr lvl="2"/>
            <a:r>
              <a:rPr lang="zh-TW" altLang="zh-TW" sz="2600" dirty="0"/>
              <a:t>地點：樹林國小、桃子腳國中小、樹林火車站、樹林藝文展覽館、土城區公所</a:t>
            </a:r>
            <a:r>
              <a:rPr lang="en-US" altLang="zh-TW" sz="2600" dirty="0"/>
              <a:t>…</a:t>
            </a:r>
            <a:r>
              <a:rPr lang="zh-TW" altLang="zh-TW" sz="2600" dirty="0"/>
              <a:t>等，依實際辦理情形調整</a:t>
            </a:r>
          </a:p>
          <a:p>
            <a:pPr lvl="2"/>
            <a:r>
              <a:rPr lang="zh-TW" altLang="zh-TW" sz="2600" dirty="0"/>
              <a:t>活動方式：以學員成果展現為主題，辦理活動。</a:t>
            </a:r>
          </a:p>
          <a:p>
            <a:pPr lvl="3"/>
            <a:r>
              <a:rPr lang="zh-TW" altLang="zh-TW" sz="2600" dirty="0"/>
              <a:t>生活美學展覽與市集活動。</a:t>
            </a:r>
          </a:p>
          <a:p>
            <a:pPr lvl="3"/>
            <a:r>
              <a:rPr lang="zh-TW" altLang="zh-TW" sz="2600" dirty="0"/>
              <a:t>音樂動態活動。</a:t>
            </a:r>
          </a:p>
          <a:p>
            <a:pPr lvl="3"/>
            <a:r>
              <a:rPr lang="zh-TW" altLang="zh-TW" sz="2600" dirty="0"/>
              <a:t>嘉年華會</a:t>
            </a:r>
            <a:r>
              <a:rPr lang="zh-TW" altLang="zh-TW" sz="2600" dirty="0" smtClean="0"/>
              <a:t>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9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十週年</a:t>
            </a:r>
            <a:r>
              <a:rPr lang="zh-TW" altLang="zh-TW" b="1" dirty="0" smtClean="0"/>
              <a:t>校慶</a:t>
            </a:r>
            <a:r>
              <a:rPr lang="zh-TW" altLang="en-US" b="1" dirty="0" smtClean="0"/>
              <a:t>活動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0">
              <a:buNone/>
            </a:pPr>
            <a:r>
              <a:rPr lang="en-US" altLang="zh-TW" sz="2400" b="1" dirty="0"/>
              <a:t>2020</a:t>
            </a:r>
            <a:r>
              <a:rPr lang="zh-TW" altLang="zh-TW" sz="2400" b="1" dirty="0"/>
              <a:t>「好聲音」歌唱比賽活動</a:t>
            </a:r>
            <a:r>
              <a:rPr lang="zh-TW" altLang="zh-TW" sz="2400" dirty="0"/>
              <a:t>。</a:t>
            </a:r>
            <a:r>
              <a:rPr lang="en-US" altLang="zh-TW" sz="2400" dirty="0"/>
              <a:t>(</a:t>
            </a:r>
            <a:r>
              <a:rPr lang="zh-TW" altLang="zh-TW" sz="2400" dirty="0"/>
              <a:t>詳閱附件</a:t>
            </a:r>
            <a:r>
              <a:rPr lang="en-US" altLang="zh-TW" sz="2400" dirty="0"/>
              <a:t>.</a:t>
            </a:r>
            <a:r>
              <a:rPr lang="zh-TW" altLang="zh-TW" sz="2400" dirty="0"/>
              <a:t>子計畫三</a:t>
            </a:r>
            <a:r>
              <a:rPr lang="en-US" altLang="zh-TW" sz="2400" dirty="0"/>
              <a:t>)</a:t>
            </a:r>
            <a:endParaRPr lang="zh-TW" altLang="zh-TW" sz="2400" dirty="0"/>
          </a:p>
          <a:p>
            <a:pPr lvl="2"/>
            <a:r>
              <a:rPr lang="zh-TW" altLang="zh-TW" sz="2400" dirty="0"/>
              <a:t>時間：</a:t>
            </a:r>
            <a:r>
              <a:rPr lang="en-US" altLang="zh-TW" sz="2400" dirty="0"/>
              <a:t>109</a:t>
            </a:r>
            <a:r>
              <a:rPr lang="zh-TW" altLang="zh-TW" sz="2400" dirty="0"/>
              <a:t>年</a:t>
            </a:r>
            <a:r>
              <a:rPr lang="en-US" altLang="zh-TW" sz="2400" dirty="0"/>
              <a:t>3</a:t>
            </a:r>
            <a:r>
              <a:rPr lang="zh-TW" altLang="zh-TW" sz="2400" dirty="0"/>
              <a:t>月起至</a:t>
            </a:r>
            <a:r>
              <a:rPr lang="en-US" altLang="zh-TW" sz="2400" dirty="0"/>
              <a:t>7</a:t>
            </a:r>
            <a:r>
              <a:rPr lang="zh-TW" altLang="zh-TW" sz="2400" dirty="0"/>
              <a:t>月</a:t>
            </a:r>
          </a:p>
          <a:p>
            <a:pPr lvl="2"/>
            <a:r>
              <a:rPr lang="zh-TW" altLang="zh-TW" sz="2400" dirty="0"/>
              <a:t>地點：樹林</a:t>
            </a:r>
            <a:r>
              <a:rPr lang="zh-TW" altLang="zh-TW" sz="2400" dirty="0" smtClean="0"/>
              <a:t>國小</a:t>
            </a:r>
            <a:endParaRPr lang="en-US" altLang="zh-TW" sz="2400" dirty="0" smtClean="0"/>
          </a:p>
          <a:p>
            <a:pPr lvl="2"/>
            <a:r>
              <a:rPr lang="zh-TW" altLang="zh-TW" sz="2400" dirty="0" smtClean="0"/>
              <a:t>活動</a:t>
            </a:r>
            <a:r>
              <a:rPr lang="zh-TW" altLang="zh-TW" sz="2400" dirty="0"/>
              <a:t>方式：以國、台、日語為限，進行初賽及決賽及，預計開放</a:t>
            </a:r>
            <a:r>
              <a:rPr lang="en-US" altLang="zh-TW" sz="2400" dirty="0"/>
              <a:t>60</a:t>
            </a:r>
            <a:r>
              <a:rPr lang="zh-TW" altLang="zh-TW" sz="2400" dirty="0"/>
              <a:t>名參與初賽</a:t>
            </a:r>
            <a:r>
              <a:rPr lang="en-US" altLang="zh-TW" sz="2400" dirty="0"/>
              <a:t>(</a:t>
            </a:r>
            <a:r>
              <a:rPr lang="zh-TW" altLang="zh-TW" sz="2400" dirty="0"/>
              <a:t>後補</a:t>
            </a:r>
            <a:r>
              <a:rPr lang="en-US" altLang="zh-TW" sz="2400" dirty="0"/>
              <a:t>20</a:t>
            </a:r>
            <a:r>
              <a:rPr lang="zh-TW" altLang="zh-TW" sz="2400" dirty="0"/>
              <a:t>位</a:t>
            </a:r>
            <a:r>
              <a:rPr lang="en-US" altLang="zh-TW" sz="2400" dirty="0"/>
              <a:t>)</a:t>
            </a:r>
            <a:r>
              <a:rPr lang="zh-TW" altLang="zh-TW" sz="2400" dirty="0"/>
              <a:t>，經初賽入圍</a:t>
            </a:r>
            <a:r>
              <a:rPr lang="en-US" altLang="zh-TW" sz="2400" dirty="0"/>
              <a:t>20</a:t>
            </a:r>
            <a:r>
              <a:rPr lang="zh-TW" altLang="zh-TW" sz="2400" dirty="0"/>
              <a:t>位進入決賽。最後取</a:t>
            </a:r>
            <a:r>
              <a:rPr lang="en-US" altLang="zh-TW" sz="2400" dirty="0"/>
              <a:t>3</a:t>
            </a:r>
            <a:r>
              <a:rPr lang="zh-TW" altLang="zh-TW" sz="2400" dirty="0"/>
              <a:t>名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6917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武漢肺炎防疫宣導措施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524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04664"/>
            <a:ext cx="4126182" cy="59766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404664"/>
            <a:ext cx="4248472" cy="6068037"/>
          </a:xfrm>
          <a:prstGeom prst="rect">
            <a:avLst/>
          </a:prstGeom>
        </p:spPr>
      </p:pic>
      <p:pic>
        <p:nvPicPr>
          <p:cNvPr id="1026" name="Picture 2" descr="「噴霧瓶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486" y="2348880"/>
            <a:ext cx="3263994" cy="3263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81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注意事項－報到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2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開學第一堂，請於上課前半小時到學校。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報到、領取本期停車證，並確認教室及週邊設備。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領取簽到本及鑰匙。（選出班代後，請班代領取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領取</a:t>
            </a:r>
            <a:r>
              <a:rPr lang="zh-TW" altLang="en-US" sz="2400" dirty="0">
                <a:solidFill>
                  <a:srgbClr val="FF0000"/>
                </a:solidFill>
              </a:rPr>
              <a:t>酒精、環境消毒檢查表</a:t>
            </a:r>
            <a:r>
              <a:rPr lang="zh-TW" altLang="en-US" sz="2400" dirty="0" smtClean="0">
                <a:solidFill>
                  <a:srgbClr val="FF0000"/>
                </a:solidFill>
              </a:rPr>
              <a:t>、新型</a:t>
            </a:r>
            <a:r>
              <a:rPr lang="zh-TW" altLang="en-US" sz="2400" dirty="0">
                <a:solidFill>
                  <a:srgbClr val="FF0000"/>
                </a:solidFill>
              </a:rPr>
              <a:t>冠狀肺炎個人疫情調查表</a:t>
            </a:r>
          </a:p>
          <a:p>
            <a:pPr lvl="1"/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361371"/>
              </p:ext>
            </p:extLst>
          </p:nvPr>
        </p:nvGraphicFramePr>
        <p:xfrm>
          <a:off x="683569" y="3179516"/>
          <a:ext cx="7848871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62">
                  <a:extLst>
                    <a:ext uri="{9D8B030D-6E8A-4147-A177-3AD203B41FA5}">
                      <a16:colId xmlns:a16="http://schemas.microsoft.com/office/drawing/2014/main" val="3099845568"/>
                    </a:ext>
                  </a:extLst>
                </a:gridCol>
                <a:gridCol w="1905066">
                  <a:extLst>
                    <a:ext uri="{9D8B030D-6E8A-4147-A177-3AD203B41FA5}">
                      <a16:colId xmlns:a16="http://schemas.microsoft.com/office/drawing/2014/main" val="3185699584"/>
                    </a:ext>
                  </a:extLst>
                </a:gridCol>
                <a:gridCol w="2971903">
                  <a:extLst>
                    <a:ext uri="{9D8B030D-6E8A-4147-A177-3AD203B41FA5}">
                      <a16:colId xmlns:a16="http://schemas.microsoft.com/office/drawing/2014/main" val="1082079260"/>
                    </a:ext>
                  </a:extLst>
                </a:gridCol>
                <a:gridCol w="1143040">
                  <a:extLst>
                    <a:ext uri="{9D8B030D-6E8A-4147-A177-3AD203B41FA5}">
                      <a16:colId xmlns:a16="http://schemas.microsoft.com/office/drawing/2014/main" val="2756904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教學點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領取位置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領取物品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講師簽到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092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樹林國小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辦公室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停車證、簽到本、</a:t>
                      </a:r>
                      <a:r>
                        <a:rPr lang="zh-TW" altLang="en-US" dirty="0" smtClean="0"/>
                        <a:t>鑰匙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酒精、環境消毒檢查表</a:t>
                      </a:r>
                      <a:endParaRPr lang="zh-TW" alt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辦公室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8151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樹林高中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警衛室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停車證、簽到本、</a:t>
                      </a:r>
                      <a:r>
                        <a:rPr lang="zh-TW" altLang="en-US" dirty="0" smtClean="0"/>
                        <a:t>鑰匙</a:t>
                      </a:r>
                      <a:endParaRPr lang="en-US" altLang="zh-TW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酒精、環境消毒檢查表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簽到本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3562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彭福國小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警衛室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簽到</a:t>
                      </a:r>
                      <a:r>
                        <a:rPr lang="zh-TW" altLang="en-US" dirty="0" smtClean="0"/>
                        <a:t>本</a:t>
                      </a:r>
                      <a:endParaRPr lang="en-US" altLang="zh-TW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酒精、環境消毒檢查表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簽到本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1247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桃子腳國中小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辦公室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簽到</a:t>
                      </a:r>
                      <a:r>
                        <a:rPr lang="zh-TW" altLang="en-US" dirty="0" smtClean="0"/>
                        <a:t>本</a:t>
                      </a:r>
                      <a:endParaRPr lang="en-US" altLang="zh-TW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FF0000"/>
                          </a:solidFill>
                        </a:rPr>
                        <a:t>酒精、環境消毒檢查表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辦公室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8762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01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注意事項－報到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2"/>
          </a:xfrm>
        </p:spPr>
        <p:txBody>
          <a:bodyPr/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開學第一堂，請於上課前半小時到學校。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報到、領取本期停車證，並確認教室及週邊設備。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領取簽到本及鑰匙。（選出班代後，請班代領取）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425975"/>
              </p:ext>
            </p:extLst>
          </p:nvPr>
        </p:nvGraphicFramePr>
        <p:xfrm>
          <a:off x="683569" y="3179516"/>
          <a:ext cx="7848871" cy="303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62">
                  <a:extLst>
                    <a:ext uri="{9D8B030D-6E8A-4147-A177-3AD203B41FA5}">
                      <a16:colId xmlns:a16="http://schemas.microsoft.com/office/drawing/2014/main" val="3099845568"/>
                    </a:ext>
                  </a:extLst>
                </a:gridCol>
                <a:gridCol w="1905066">
                  <a:extLst>
                    <a:ext uri="{9D8B030D-6E8A-4147-A177-3AD203B41FA5}">
                      <a16:colId xmlns:a16="http://schemas.microsoft.com/office/drawing/2014/main" val="3185699584"/>
                    </a:ext>
                  </a:extLst>
                </a:gridCol>
                <a:gridCol w="2971903">
                  <a:extLst>
                    <a:ext uri="{9D8B030D-6E8A-4147-A177-3AD203B41FA5}">
                      <a16:colId xmlns:a16="http://schemas.microsoft.com/office/drawing/2014/main" val="1082079260"/>
                    </a:ext>
                  </a:extLst>
                </a:gridCol>
                <a:gridCol w="1143040">
                  <a:extLst>
                    <a:ext uri="{9D8B030D-6E8A-4147-A177-3AD203B41FA5}">
                      <a16:colId xmlns:a16="http://schemas.microsoft.com/office/drawing/2014/main" val="2756904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教學點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領取位置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領取物品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講師簽到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909210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樹西活動中心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里長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鑰匙</a:t>
                      </a:r>
                      <a:endParaRPr lang="zh-TW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簽到本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99236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教室內</a:t>
                      </a:r>
                    </a:p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簽到本</a:t>
                      </a:r>
                      <a:endParaRPr lang="zh-TW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935766"/>
                  </a:ext>
                </a:extLst>
              </a:tr>
              <a:tr h="45190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圳福活動</a:t>
                      </a:r>
                      <a:r>
                        <a:rPr lang="zh-TW" altLang="en-US" dirty="0" smtClean="0"/>
                        <a:t>中心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北園活動中心</a:t>
                      </a:r>
                      <a:endParaRPr lang="en-US" altLang="zh-TW" dirty="0" smtClean="0"/>
                    </a:p>
                    <a:p>
                      <a:pPr algn="ctr"/>
                      <a:r>
                        <a:rPr lang="zh-TW" altLang="en-US" dirty="0" smtClean="0"/>
                        <a:t>柑園活動中心</a:t>
                      </a:r>
                      <a:endParaRPr lang="zh-TW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自行</a:t>
                      </a:r>
                      <a:r>
                        <a:rPr lang="zh-TW" altLang="en-US" dirty="0" smtClean="0"/>
                        <a:t>管理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鑰匙</a:t>
                      </a:r>
                      <a:endParaRPr lang="zh-TW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簽到本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70380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簽到本</a:t>
                      </a:r>
                      <a:endParaRPr lang="zh-TW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11384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其他活動中心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管理單位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鑰匙</a:t>
                      </a:r>
                      <a:endParaRPr lang="zh-TW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簽到本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5891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自行管理</a:t>
                      </a:r>
                      <a:endParaRPr lang="zh-TW" alt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簽到本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537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注意事項－校務宣導及班級經營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1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遴選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班級幹部：班代是學員與社大之間溝通的橋樑，請教師於開學前一、二週慎選合宜班代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校本部授課之教師於上課前需至辦公室簽到並了解校務宣達事項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確實了解上課出席狀況，協助學員簽到，應即時回報學員異常缺席之情形，以便學校協助與處理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上課所需要之器材請於投遞課程時事先與社大確認，器材依目前社大能夠提供為主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社大會與在地團體辦理各類型相關活動，如：社區老人共餐活動、社區心理衛生講座；及校方舉辦之活動，如：公民素養系列講座、期末課程博覽會及成果展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等，請講師積極參與並協助宣導、鼓勵學員共同參與。​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447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注意事項－校務宣導及班級經營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1"/>
          </a:xfrm>
        </p:spPr>
        <p:txBody>
          <a:bodyPr/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教師有義務做為校方與學員之間溝通橋梁，讓學員擁有完善的溝通管道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為了有助於下學期開課順利，教師們有義務協助校方行政人員儘速完成團報手續，以免人數不足無法開課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請教師協助提供上課照片，請於期中公民素養週前、期末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成果展結束後當週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各提供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張照片。每學期需達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張照片以上。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請提供原始檔，可上傳至社大官網。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407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注意事項</a:t>
            </a:r>
            <a:r>
              <a:rPr lang="zh-TW" altLang="en-US" dirty="0" smtClean="0">
                <a:latin typeface="微軟正黑體" panose="020B0604030504040204" pitchFamily="34" charset="-120"/>
              </a:rPr>
              <a:t>－簽到表說明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918" y="2103438"/>
            <a:ext cx="7382164" cy="393223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851920" y="5085184"/>
            <a:ext cx="1944216" cy="1080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139952" y="3047971"/>
            <a:ext cx="1944216" cy="3810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156176" y="2666942"/>
            <a:ext cx="1800200" cy="9060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14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注意事項</a:t>
            </a:r>
            <a:r>
              <a:rPr lang="zh-TW" altLang="en-US" dirty="0" smtClean="0">
                <a:latin typeface="微軟正黑體" panose="020B0604030504040204" pitchFamily="34" charset="-120"/>
              </a:rPr>
              <a:t>－簽到表說明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918" y="2103438"/>
            <a:ext cx="7382164" cy="393223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87624" y="2204864"/>
            <a:ext cx="648072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064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</a:rPr>
              <a:t>注意事項－簽到表說明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520" y="1844824"/>
            <a:ext cx="7510988" cy="460851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915816" y="3356992"/>
            <a:ext cx="1800200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915816" y="4293096"/>
            <a:ext cx="1800200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3060702" y="4324454"/>
            <a:ext cx="158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簽名    溫度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625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SubTitle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SubTitle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04181522"/>
  <p:tag name="MH_LIBRARY" val="GRAPHIC"/>
  <p:tag name="MH_TYPE" val="SubTitle"/>
  <p:tag name="MH_ORDER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TM03457510[[fn=肥皂]]</Template>
  <TotalTime>4334</TotalTime>
  <Words>1310</Words>
  <Application>Microsoft Office PowerPoint</Application>
  <PresentationFormat>如螢幕大小 (4:3)</PresentationFormat>
  <Paragraphs>156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9" baseType="lpstr">
      <vt:lpstr>Microsoft YaHei</vt:lpstr>
      <vt:lpstr>Roboto Bold</vt:lpstr>
      <vt:lpstr>黑体</vt:lpstr>
      <vt:lpstr>SimSun</vt:lpstr>
      <vt:lpstr>超研澤粗圓</vt:lpstr>
      <vt:lpstr>微軟正黑體</vt:lpstr>
      <vt:lpstr>標楷體</vt:lpstr>
      <vt:lpstr>Arial</vt:lpstr>
      <vt:lpstr>Calibri</vt:lpstr>
      <vt:lpstr>Garamond</vt:lpstr>
      <vt:lpstr>肥皂</vt:lpstr>
      <vt:lpstr>PowerPoint 簡報</vt:lpstr>
      <vt:lpstr>PowerPoint 簡報</vt:lpstr>
      <vt:lpstr>注意事項－報到</vt:lpstr>
      <vt:lpstr>注意事項－報到</vt:lpstr>
      <vt:lpstr>注意事項－校務宣導及班級經營</vt:lpstr>
      <vt:lpstr>注意事項－校務宣導及班級經營</vt:lpstr>
      <vt:lpstr>注意事項－簽到表說明</vt:lpstr>
      <vt:lpstr>注意事項－簽到表說明</vt:lpstr>
      <vt:lpstr>注意事項－簽到表說明</vt:lpstr>
      <vt:lpstr>注意事項 請假、調課、校外教學說明</vt:lpstr>
      <vt:lpstr>注意事項 請假、調課、校外教學說明</vt:lpstr>
      <vt:lpstr>注意事項 請假、調課、校外教學說明</vt:lpstr>
      <vt:lpstr>注意事項－教室維護</vt:lpstr>
      <vt:lpstr>注意事項－教室維護</vt:lpstr>
      <vt:lpstr>注意事項－樹林國小教室維護</vt:lpstr>
      <vt:lpstr>注意事項－桃子腳教室維護</vt:lpstr>
      <vt:lpstr>注意事項－教室維護</vt:lpstr>
      <vt:lpstr>注意事項-無痕環境</vt:lpstr>
      <vt:lpstr>PowerPoint 簡報</vt:lpstr>
      <vt:lpstr>公民週講座申請說明</vt:lpstr>
      <vt:lpstr>PowerPoint 簡報</vt:lpstr>
      <vt:lpstr>服務學習申請說明 （試辦）</vt:lpstr>
      <vt:lpstr>PowerPoint 簡報</vt:lpstr>
      <vt:lpstr>十週年校慶活動</vt:lpstr>
      <vt:lpstr>十週年校慶活動</vt:lpstr>
      <vt:lpstr>十週年校慶活動</vt:lpstr>
      <vt:lpstr>武漢肺炎防疫宣導措施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bj</dc:creator>
  <cp:lastModifiedBy>user16</cp:lastModifiedBy>
  <cp:revision>328</cp:revision>
  <cp:lastPrinted>2020-02-24T09:05:19Z</cp:lastPrinted>
  <dcterms:created xsi:type="dcterms:W3CDTF">2013-10-30T09:04:50Z</dcterms:created>
  <dcterms:modified xsi:type="dcterms:W3CDTF">2020-02-24T10:09:35Z</dcterms:modified>
</cp:coreProperties>
</file>