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301" r:id="rId3"/>
    <p:sldId id="302" r:id="rId4"/>
    <p:sldId id="303" r:id="rId5"/>
    <p:sldId id="304" r:id="rId6"/>
    <p:sldId id="305" r:id="rId7"/>
    <p:sldId id="306" r:id="rId8"/>
    <p:sldId id="258" r:id="rId9"/>
    <p:sldId id="259" r:id="rId10"/>
    <p:sldId id="260" r:id="rId11"/>
    <p:sldId id="263" r:id="rId12"/>
    <p:sldId id="261" r:id="rId13"/>
    <p:sldId id="264" r:id="rId14"/>
    <p:sldId id="300" r:id="rId15"/>
    <p:sldId id="299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7" r:id="rId26"/>
    <p:sldId id="275" r:id="rId27"/>
    <p:sldId id="276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48" d="100"/>
          <a:sy n="48" d="100"/>
        </p:scale>
        <p:origin x="-131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ADE2F-6126-4549-9DA9-DAEFE4E48BB1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CED7A-1199-40AF-88FF-925E1A346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CED7A-1199-40AF-88FF-925E1A346B8C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4ACECF-D5D4-4968-A73F-6181AC65F382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zh-TW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F29A04-3446-49B0-8B9F-0B0FEC5E11B0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altLang="zh-TW" smtClean="0"/>
          </a:p>
        </p:txBody>
      </p:sp>
      <p:sp>
        <p:nvSpPr>
          <p:cNvPr id="191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317A42-C8EB-4012-8E3C-86A04F4C8828}" type="slidenum">
              <a:rPr kumimoji="0" lang="en-US" altLang="zh-TW" sz="1200">
                <a:latin typeface="Calibri" pitchFamily="34" charset="0"/>
              </a:rPr>
              <a:pPr algn="r"/>
              <a:t>50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191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C673917-1554-45F0-A390-BAA1212E9717}" type="datetimeFigureOut">
              <a:rPr lang="zh-TW" altLang="en-US" smtClean="0"/>
              <a:pPr/>
              <a:t>2014/4/30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D6F3F7D-67DA-40E2-AFCF-B8D35CBCF7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s1.djyimg.com/i6/1208282238031538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ma.gov.cn/2011xwzx/2011xqxxw/2011xgjqx/201401/W020140126584708268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328310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764704"/>
            <a:ext cx="6660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暖化現况發展</a:t>
            </a:r>
            <a:endParaRPr lang="zh-TW" altLang="en-US" sz="8000" dirty="0"/>
          </a:p>
        </p:txBody>
      </p:sp>
      <p:sp>
        <p:nvSpPr>
          <p:cNvPr id="4" name="矩形 3"/>
          <p:cNvSpPr/>
          <p:nvPr/>
        </p:nvSpPr>
        <p:spPr>
          <a:xfrm>
            <a:off x="3717439" y="3244334"/>
            <a:ext cx="3903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主講       李富城</a:t>
            </a:r>
            <a:endParaRPr lang="zh-TW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ma.gov.cn/kppd/kppdrt/201312/W020131220320875934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997599" cy="74614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ropic.ssec.wisc.edu/real-time/mimic-tc/2013_31W/webManager/last48hr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ma.gov.cn/2011xwzx/2011xqxxw/2011xtpxw/201311/W020131114331295348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4286"/>
            <a:ext cx="9144000" cy="455371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11560" y="260648"/>
            <a:ext cx="75713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海燕”肆虐：菲律賓遭災前後衛星對比圖</a:t>
            </a:r>
            <a:endParaRPr lang="zh-TW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RSpFSNBwhOCjs4-9mpj9pWLubkKU1bvuXd40n-wdz3zmaA3R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51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encrypted-tbn1.gstatic.com/images?q=tbn:ANd9GcQhJXbp39Ndm8SPTNJlCqM-cVjADNfmNCWmbiagt1bB9J3V89-Y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573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encrypted-tbn2.gstatic.com/images?q=tbn:ANd9GcTiIVALMzmoVwmw2B6YOdhFYp4JdXzGypmkA5c2d7loT2pbUAP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2248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tropic.ssec.wisc.edu/real-time/westpac/winds/wgmsdlm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-136525"/>
            <a:ext cx="9874251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www.cma.gov.cn/2011xwzx/2011xqxxw/2011xgjqx/201306/W020130604531476749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17475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1763" y="0"/>
            <a:ext cx="119475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://hiphotos.baidu.com/notheal/pic/item/eaf4d1430a55fc7073f05d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3594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地震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暖化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霧霾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資源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世界糧食分配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你所不知道的未來世界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投影片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ccchina.gov.cn/WebSite/CCChina/UpFile/2007/2007102214352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0963"/>
            <a:ext cx="914400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http://s1.djyimg.com/i6/120828223803153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2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矩形 2"/>
          <p:cNvSpPr>
            <a:spLocks noChangeArrowheads="1"/>
          </p:cNvSpPr>
          <p:nvPr/>
        </p:nvSpPr>
        <p:spPr bwMode="auto">
          <a:xfrm>
            <a:off x="0" y="4271963"/>
            <a:ext cx="558006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b="1">
                <a:solidFill>
                  <a:srgbClr val="FF0000"/>
                </a:solidFill>
              </a:rPr>
              <a:t>今年九月北極冰冒再創歷史新低</a:t>
            </a:r>
            <a:r>
              <a:rPr lang="en-US" altLang="zh-TW" sz="5400" b="1">
                <a:solidFill>
                  <a:srgbClr val="FF0000"/>
                </a:solidFill>
              </a:rPr>
              <a:t>342</a:t>
            </a:r>
            <a:r>
              <a:rPr lang="zh-TW" altLang="en-US" sz="5400" b="1">
                <a:solidFill>
                  <a:srgbClr val="FF0000"/>
                </a:solidFill>
              </a:rPr>
              <a:t>平方公里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u="sng" dirty="0" smtClean="0"/>
              <a:t>China                1.348.141.295</a:t>
            </a:r>
          </a:p>
          <a:p>
            <a:pPr>
              <a:defRPr/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TW" dirty="0" smtClean="0"/>
              <a:t>             </a:t>
            </a:r>
            <a:r>
              <a:rPr lang="zh-TW" altLang="zh-TW" sz="2800" b="1" dirty="0" smtClean="0"/>
              <a:t>1,2</a:t>
            </a:r>
            <a:r>
              <a:rPr lang="en-US" altLang="zh-TW" sz="2800" b="1" dirty="0" smtClean="0"/>
              <a:t>42</a:t>
            </a:r>
            <a:r>
              <a:rPr lang="zh-TW" altLang="zh-TW" sz="2800" b="1" dirty="0" smtClean="0"/>
              <a:t>,193,422</a:t>
            </a:r>
            <a:endParaRPr lang="en-US" altLang="zh-TW" b="1" u="sng" dirty="0" smtClean="0"/>
          </a:p>
          <a:p>
            <a:pPr>
              <a:defRPr/>
            </a:pPr>
            <a:r>
              <a:rPr lang="en-US" altLang="zh-TW" b="1" u="sng" dirty="0" smtClean="0"/>
              <a:t>United States       313.232.863</a:t>
            </a:r>
          </a:p>
          <a:p>
            <a:pPr>
              <a:defRPr/>
            </a:pPr>
            <a:r>
              <a:rPr lang="en-US" altLang="zh-TW" b="1" u="sng" dirty="0" smtClean="0"/>
              <a:t>Indonesia             242.968.342</a:t>
            </a:r>
          </a:p>
          <a:p>
            <a:pPr>
              <a:defRPr/>
            </a:pPr>
            <a:r>
              <a:rPr lang="en-US" altLang="zh-TW" b="1" u="sng" dirty="0" smtClean="0"/>
              <a:t>Brazil                   201.110.33.</a:t>
            </a:r>
          </a:p>
          <a:p>
            <a:pPr>
              <a:defRPr/>
            </a:pPr>
            <a:r>
              <a:rPr lang="en-US" altLang="zh-TW" b="1" u="sng" dirty="0" smtClean="0"/>
              <a:t>Pakistan               177.276.594    </a:t>
            </a:r>
            <a:endParaRPr lang="zh-TW" altLang="en-US" b="1" u="sng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CIA2010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全球人口统計</a:t>
            </a:r>
            <a:endParaRPr lang="zh-TW" alt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內容版面配置區 2"/>
          <p:cNvSpPr>
            <a:spLocks noGrp="1"/>
          </p:cNvSpPr>
          <p:nvPr>
            <p:ph idx="1"/>
          </p:nvPr>
        </p:nvSpPr>
        <p:spPr>
          <a:xfrm>
            <a:off x="457200" y="1609725"/>
            <a:ext cx="8147050" cy="4846638"/>
          </a:xfrm>
        </p:spPr>
        <p:txBody>
          <a:bodyPr/>
          <a:lstStyle/>
          <a:p>
            <a:r>
              <a:rPr lang="en-US" altLang="zh-TW" b="1" smtClean="0"/>
              <a:t>1950  1960  1970  1980  1990  2000  2010  20</a:t>
            </a:r>
            <a:r>
              <a:rPr lang="en-US" altLang="zh-TW" b="1" smtClean="0">
                <a:solidFill>
                  <a:srgbClr val="FF0000"/>
                </a:solidFill>
              </a:rPr>
              <a:t>11</a:t>
            </a:r>
          </a:p>
          <a:p>
            <a:endParaRPr lang="en-US" altLang="zh-TW" b="1" smtClean="0"/>
          </a:p>
          <a:p>
            <a:endParaRPr lang="en-US" altLang="zh-TW" b="1" smtClean="0"/>
          </a:p>
          <a:p>
            <a:endParaRPr lang="en-US" altLang="zh-TW" b="1" smtClean="0"/>
          </a:p>
          <a:p>
            <a:endParaRPr lang="en-US" altLang="zh-TW" b="1" smtClean="0"/>
          </a:p>
          <a:p>
            <a:r>
              <a:rPr lang="en-US" altLang="zh-TW" b="1" smtClean="0"/>
              <a:t>25.25  30     37     44      53.2    60      69     70</a:t>
            </a:r>
            <a:endParaRPr lang="zh-TW" altLang="en-US" b="1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zh-TW" alt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世界人口總數變化</a:t>
            </a:r>
            <a:endParaRPr lang="zh-TW" altLang="en-US" sz="4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500063" y="1285875"/>
            <a:ext cx="8043862" cy="4873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97.5%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海水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.2.5%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淡水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是冰凍在兩極及高原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能用的淡水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0.3%,1/3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在拉丁美洲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,1/4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在亞洲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,18%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的歐洲人是缺水的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億人口無安全的水可用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亞洲佔了一半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而非洲以南佔了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40%,2030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年全球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將無水可用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華北的河流總長度超過一萬公里的大小河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將變成季節性河流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目前入海的流量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減少了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億立方米的污水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未經處理就直接灌溉農田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altLang="zh-TW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altLang="zh-TW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zh-TW" altLang="en-US" dirty="0" smtClean="0"/>
          </a:p>
        </p:txBody>
      </p:sp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世界水資源分佈及華北現況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全球淡水資源不僅短缺而且地區分佈極不平衡。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按地區分佈，巴西、俄羅斯、加拿大、中國、美國、印尼、印度、哥倫比亞和剛果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個國家的淡水資源占世界淡水資源的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約占世界人口總數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個國家和地區的人口面臨淡水不足，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個國家的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億人口完全生活在缺水狀態。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預計到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年，全世界將有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億人口缺水，涉及的國家和地區達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多個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zh-TW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全球淡水資源</a:t>
            </a:r>
            <a:endParaRPr lang="zh-TW" altLang="en-US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一、水資源的管理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二、水質差導致生活貧困和衛生狀況不佳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三、大部分地區的水質正在下降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四、９０％的自然災害與水有關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五、農業用水供需矛盾更加緊張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六、城市用水緊張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七、水力資源開發不足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八、水資源浪費嚴重</a:t>
            </a:r>
          </a:p>
          <a:p>
            <a:pPr>
              <a:defRPr/>
            </a:pP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九、用於水資源的財政投入滯後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dirty="0" smtClean="0"/>
              <a:t>聯合國報告總結全球水資源開發九大問題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9725"/>
            <a:ext cx="8218488" cy="484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淡水總量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億噸全球的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</a:t>
            </a: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人均    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噸     全球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1/4   (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水資源貧乏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用量    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5497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  全球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   (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全球用量最多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缺水    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億噸每年  受旱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200-260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萬畝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影響                          糧食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150-200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億公斤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全國有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萬人用水困難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水資源分配不均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 2" pitchFamily="18" charset="2"/>
              <a:buNone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長江以南佔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81%,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人口只佔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54%</a:t>
            </a:r>
          </a:p>
          <a:p>
            <a:pPr>
              <a:buFont typeface="Wingdings 2" pitchFamily="18" charset="2"/>
              <a:buNone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北方只有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19%   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人口則佔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46%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中國水資源</a:t>
            </a:r>
            <a:endParaRPr lang="zh-TW" altLang="en-US" sz="44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229600" cy="47244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74.9%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為農業用水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為民生用永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09,0%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為工業用水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臺灣年流量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億立方公尺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,200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億立方公尺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南部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10-5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月枯水期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如果梅雨沒有雨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就只得等颱風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今年太平洋區有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23(+-1)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個颱風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侵臺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生成地點大多都菲律賓東方海面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離臺近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00063"/>
            <a:ext cx="41433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mtClean="0"/>
              <a:t>台灣目前狀況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DCIM\105LEICA\L1050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-243408"/>
            <a:ext cx="12624725" cy="71014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2011363"/>
            <a:ext cx="7239000" cy="4846637"/>
          </a:xfrm>
        </p:spPr>
        <p:txBody>
          <a:bodyPr/>
          <a:lstStyle/>
          <a:p>
            <a:pPr eaLnBrk="1" hangingPunct="1"/>
            <a:r>
              <a:rPr lang="en-US" altLang="zh-TW" sz="2800" b="1" smtClean="0"/>
              <a:t>669</a:t>
            </a:r>
            <a:r>
              <a:rPr lang="zh-TW" altLang="en-US" sz="2800" b="1" smtClean="0"/>
              <a:t>座城市有</a:t>
            </a:r>
            <a:r>
              <a:rPr lang="en-US" altLang="zh-TW" sz="2800" b="1" smtClean="0"/>
              <a:t>400</a:t>
            </a:r>
            <a:r>
              <a:rPr lang="zh-TW" altLang="en-US" sz="2800" b="1" smtClean="0"/>
              <a:t>座供水不足</a:t>
            </a:r>
            <a:r>
              <a:rPr lang="en-US" altLang="zh-TW" sz="2800" b="1" smtClean="0"/>
              <a:t>,110</a:t>
            </a:r>
            <a:r>
              <a:rPr lang="zh-TW" altLang="en-US" sz="2800" b="1" smtClean="0"/>
              <a:t>座嚴重缺水</a:t>
            </a:r>
          </a:p>
          <a:p>
            <a:pPr eaLnBrk="1" hangingPunct="1"/>
            <a:r>
              <a:rPr lang="en-US" altLang="zh-TW" sz="2800" b="1" smtClean="0"/>
              <a:t>32</a:t>
            </a:r>
            <a:r>
              <a:rPr lang="zh-TW" altLang="en-US" sz="2800" b="1" smtClean="0"/>
              <a:t>座百萬人的大都市有</a:t>
            </a:r>
            <a:r>
              <a:rPr lang="en-US" altLang="zh-TW" sz="2800" b="1" smtClean="0"/>
              <a:t>30</a:t>
            </a:r>
            <a:r>
              <a:rPr lang="zh-TW" altLang="en-US" sz="2800" b="1" smtClean="0"/>
              <a:t>長期缺水</a:t>
            </a:r>
          </a:p>
          <a:p>
            <a:pPr eaLnBrk="1" hangingPunct="1"/>
            <a:r>
              <a:rPr lang="en-US" altLang="zh-TW" sz="2800" b="1" smtClean="0"/>
              <a:t>46</a:t>
            </a:r>
            <a:r>
              <a:rPr lang="zh-TW" altLang="en-US" sz="2800" b="1" smtClean="0"/>
              <a:t>座重點城市有</a:t>
            </a:r>
            <a:r>
              <a:rPr lang="en-US" altLang="zh-TW" sz="2800" b="1" smtClean="0"/>
              <a:t>45.6%</a:t>
            </a:r>
            <a:r>
              <a:rPr lang="zh-TW" altLang="en-US" sz="2800" b="1" smtClean="0"/>
              <a:t>的水資不良</a:t>
            </a:r>
          </a:p>
          <a:p>
            <a:pPr eaLnBrk="1" hangingPunct="1"/>
            <a:r>
              <a:rPr lang="en-US" altLang="zh-TW" sz="2800" b="1" smtClean="0"/>
              <a:t>14</a:t>
            </a:r>
            <a:r>
              <a:rPr lang="zh-TW" altLang="en-US" sz="2800" b="1" smtClean="0"/>
              <a:t>座沿沿海大城市有</a:t>
            </a:r>
            <a:r>
              <a:rPr lang="en-US" altLang="zh-TW" sz="2800" b="1" smtClean="0"/>
              <a:t>9</a:t>
            </a:r>
            <a:r>
              <a:rPr lang="zh-TW" altLang="en-US" sz="2800" b="1" smtClean="0"/>
              <a:t>個嚴重缺水</a:t>
            </a:r>
          </a:p>
          <a:p>
            <a:pPr eaLnBrk="1" hangingPunct="1"/>
            <a:r>
              <a:rPr lang="zh-TW" altLang="en-US" sz="2800" b="1" smtClean="0"/>
              <a:t>北京</a:t>
            </a:r>
            <a:r>
              <a:rPr lang="en-US" altLang="zh-TW" sz="2800" b="1" smtClean="0"/>
              <a:t>.</a:t>
            </a:r>
            <a:r>
              <a:rPr lang="zh-TW" altLang="en-US" sz="2800" b="1" smtClean="0"/>
              <a:t>天津</a:t>
            </a:r>
            <a:r>
              <a:rPr lang="en-US" altLang="zh-TW" sz="2800" b="1" smtClean="0"/>
              <a:t>.</a:t>
            </a:r>
            <a:r>
              <a:rPr lang="zh-TW" altLang="en-US" sz="2800" b="1" smtClean="0"/>
              <a:t>青島</a:t>
            </a:r>
            <a:r>
              <a:rPr lang="en-US" altLang="zh-TW" sz="2800" b="1" smtClean="0"/>
              <a:t>.</a:t>
            </a:r>
            <a:r>
              <a:rPr lang="zh-TW" altLang="en-US" sz="2800" b="1" smtClean="0"/>
              <a:t>大連等缺水最嚴重</a:t>
            </a:r>
          </a:p>
          <a:p>
            <a:pPr eaLnBrk="1" hangingPunct="1"/>
            <a:r>
              <a:rPr lang="zh-TW" altLang="en-US" sz="2800" b="1" smtClean="0"/>
              <a:t>從</a:t>
            </a:r>
            <a:r>
              <a:rPr lang="en-US" altLang="zh-TW" sz="2800" b="1" smtClean="0"/>
              <a:t>1998</a:t>
            </a:r>
            <a:r>
              <a:rPr lang="zh-TW" altLang="en-US" sz="2800" b="1" smtClean="0"/>
              <a:t>年開始</a:t>
            </a:r>
            <a:r>
              <a:rPr lang="en-US" altLang="zh-TW" sz="2800" b="1" smtClean="0"/>
              <a:t>,</a:t>
            </a:r>
            <a:r>
              <a:rPr lang="zh-TW" altLang="en-US" sz="2800" b="1" smtClean="0"/>
              <a:t>黃河</a:t>
            </a:r>
            <a:r>
              <a:rPr lang="en-US" altLang="zh-TW" sz="2800" b="1" smtClean="0"/>
              <a:t>90%</a:t>
            </a:r>
            <a:r>
              <a:rPr lang="zh-TW" altLang="en-US" sz="2800" b="1" smtClean="0"/>
              <a:t>的水用於農業</a:t>
            </a:r>
          </a:p>
          <a:p>
            <a:pPr eaLnBrk="1" hangingPunct="1"/>
            <a:r>
              <a:rPr lang="en-US" altLang="zh-TW" sz="2800" b="1" smtClean="0"/>
              <a:t>70%</a:t>
            </a:r>
            <a:r>
              <a:rPr lang="zh-TW" altLang="en-US" sz="2800" b="1" smtClean="0"/>
              <a:t>的河流受到嚴重的污染</a:t>
            </a:r>
          </a:p>
          <a:p>
            <a:pPr eaLnBrk="1" hangingPunct="1"/>
            <a:endParaRPr lang="zh-TW" altLang="en-US" sz="2800" smtClean="0"/>
          </a:p>
          <a:p>
            <a:pPr eaLnBrk="1" hangingPunct="1"/>
            <a:endParaRPr lang="en-US" altLang="zh-TW" sz="2800" smtClean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500042"/>
            <a:ext cx="42576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中國用水現況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巴西今年從出口國除名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糧食危機己取代石油危機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全世界有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個國家糧食緊張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全球目前有十億人口缺少糧食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全球今年總產量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17.18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比去年少了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萬噸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出口大國的美國庫存不斷下降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薪水階級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用於糧食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飢餓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貧窮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食物上漲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抗議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辭聝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暴動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國際糧食現况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714500"/>
            <a:ext cx="6096000" cy="4114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人口增加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1945  20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  目前 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糧食存量 過去是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  目前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目前缺糧狀況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生質能源  美國每年使用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8100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萬噸的玉米提鍊生質能源  兩年增加兩倍以三億人的使用搶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億人的糧食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zh-TW" altLang="en-US" dirty="0" smtClean="0"/>
          </a:p>
        </p:txBody>
      </p:sp>
      <p:sp>
        <p:nvSpPr>
          <p:cNvPr id="97284" name="日期版面配置區 3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390D4-1FE6-4A15-9EA9-D5B486069395}" type="datetime1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2014/4/30</a:t>
            </a:fld>
            <a:endParaRPr lang="en-US" altLang="zh-TW" smtClean="0"/>
          </a:p>
        </p:txBody>
      </p:sp>
      <p:sp>
        <p:nvSpPr>
          <p:cNvPr id="9728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E5B1D3-D591-41D6-9247-F537BCEF43B3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zh-TW" smtClean="0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-285776"/>
            <a:ext cx="7162800" cy="1524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糧食危機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47813" y="835025"/>
            <a:ext cx="0" cy="0"/>
            <a:chOff x="0" y="0"/>
            <a:chExt cx="0" cy="0"/>
          </a:xfrm>
        </p:grpSpPr>
        <p:sp>
          <p:nvSpPr>
            <p:cNvPr id="17920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endParaRPr kumimoji="0" lang="zh-TW" altLang="en-US">
                <a:latin typeface="Trebuchet MS" pitchFamily="34" charset="0"/>
                <a:ea typeface="微軟正黑體" pitchFamily="34" charset="-120"/>
              </a:endParaRPr>
            </a:p>
          </p:txBody>
        </p:sp>
        <p:sp>
          <p:nvSpPr>
            <p:cNvPr id="17920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endParaRPr kumimoji="0" lang="zh-TW" altLang="en-US">
                <a:latin typeface="Trebuchet MS" pitchFamily="34" charset="0"/>
                <a:ea typeface="微軟正黑體" pitchFamily="34" charset="-120"/>
              </a:endParaRPr>
            </a:p>
          </p:txBody>
        </p:sp>
      </p:grpSp>
      <p:pic>
        <p:nvPicPr>
          <p:cNvPr id="179203" name="Picture 5" descr="世界肉品生產 (1950-200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6225" y="-381000"/>
            <a:ext cx="9696450" cy="787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500063" y="357188"/>
            <a:ext cx="4572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吃素也是救地球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動物排放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75.16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佔全球排放量的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18%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溫室氣体總排放量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,325.64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億噸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佔全球總量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51%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牲畜實際的排放量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://d.blog.xuite.net/d/7/a/c/11175831/blog_444661/txt/14401354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www.bioon.com/bioindustry/UploadFiles/200912/2009120916330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全球人類活動的溫室氣體排放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5963"/>
            <a:ext cx="914400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肉品生產的能量消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633413"/>
            <a:ext cx="6759575" cy="622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DCIM\105LEICA\L1050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Documents and Settings\user.PC.001\桌面\5290752-223464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872" tIns="88872" rIns="53958" bIns="0" anchor="ctr">
            <a:spAutoFit/>
          </a:bodyPr>
          <a:lstStyle/>
          <a:p>
            <a:pPr>
              <a:defRPr/>
            </a:pPr>
            <a:r>
              <a:rPr lang="zh-TW" altLang="zh-TW" sz="900" b="1"/>
              <a:t>-06-08 07:10:00   </a:t>
            </a:r>
            <a:r>
              <a:rPr lang="zh-TW" sz="900" b="1"/>
              <a:t>来源： </a:t>
            </a:r>
            <a:r>
              <a:rPr lang="zh-TW" sz="1500" b="1" u="sng">
                <a:solidFill>
                  <a:srgbClr val="CC0000"/>
                </a:solidFill>
              </a:rPr>
              <a:t>国际在线   </a:t>
            </a:r>
            <a:endParaRPr lang="zh-TW" sz="900" b="1"/>
          </a:p>
          <a:p>
            <a:pPr eaLnBrk="0" hangingPunct="0">
              <a:defRPr/>
            </a:pPr>
            <a:r>
              <a:rPr lang="zh-TW" sz="1000"/>
              <a:t>  </a:t>
            </a:r>
          </a:p>
          <a:p>
            <a:pPr eaLnBrk="0" hangingPunct="0">
              <a:defRPr/>
            </a:pPr>
            <a:r>
              <a:rPr lang="zh-TW" sz="1000"/>
              <a:t>马绍尔群岛：由于珊瑚石的堆积，很多岛屿的面积增加了，当然岛内的部分没有变化。</a:t>
            </a:r>
          </a:p>
          <a:p>
            <a:pPr eaLnBrk="0" hangingPunct="0">
              <a:defRPr/>
            </a:pPr>
            <a:r>
              <a:rPr lang="zh-TW" sz="1000"/>
              <a:t>  </a:t>
            </a:r>
          </a:p>
          <a:p>
            <a:pPr eaLnBrk="0" hangingPunct="0">
              <a:defRPr/>
            </a:pPr>
            <a:r>
              <a:rPr lang="zh-TW" sz="1000"/>
              <a:t>南太平洋小岛毛琵地，海平面上升并没有让这些小岛受到太大威胁。</a:t>
            </a:r>
          </a:p>
          <a:p>
            <a:pPr eaLnBrk="0" hangingPunct="0">
              <a:defRPr/>
            </a:pPr>
            <a:r>
              <a:rPr lang="zh-TW" sz="1000"/>
              <a:t>  </a:t>
            </a:r>
          </a:p>
          <a:p>
            <a:pPr eaLnBrk="0" hangingPunct="0">
              <a:defRPr/>
            </a:pPr>
            <a:r>
              <a:rPr lang="zh-TW" sz="1000"/>
              <a:t>　　卫星图片展示出惊人的结果：南太平洋小岛并没有因为海平面上升而缩小。实线表示的是今天的海岸线，虚线表示的是</a:t>
            </a:r>
            <a:r>
              <a:rPr lang="zh-TW" altLang="zh-TW" sz="1000"/>
              <a:t>1984</a:t>
            </a:r>
            <a:r>
              <a:rPr lang="zh-TW" sz="1000"/>
              <a:t>年的海岸线位置。</a:t>
            </a:r>
          </a:p>
          <a:p>
            <a:pPr eaLnBrk="0" hangingPunct="0">
              <a:defRPr/>
            </a:pPr>
            <a:r>
              <a:rPr lang="zh-TW" sz="1000"/>
              <a:t>  </a:t>
            </a:r>
          </a:p>
          <a:p>
            <a:pPr eaLnBrk="0" hangingPunct="0">
              <a:defRPr/>
            </a:pPr>
            <a:r>
              <a:rPr lang="zh-TW" sz="1000"/>
              <a:t>图瓦卢的一座岛屿在过去</a:t>
            </a:r>
            <a:r>
              <a:rPr lang="zh-TW" altLang="zh-TW" sz="1000"/>
              <a:t>60</a:t>
            </a:r>
            <a:r>
              <a:rPr lang="zh-TW" sz="1000"/>
              <a:t>年中海岸线不断外扩。</a:t>
            </a:r>
            <a:endParaRPr lang="zh-TW" sz="1000">
              <a:solidFill>
                <a:srgbClr val="020202"/>
              </a:solidFill>
            </a:endParaRPr>
          </a:p>
          <a:p>
            <a:pPr indent="317500" eaLnBrk="0" hangingPunct="0">
              <a:defRPr/>
            </a:pPr>
            <a:r>
              <a:rPr lang="zh-TW" sz="1000">
                <a:solidFill>
                  <a:srgbClr val="020202"/>
                </a:solidFill>
              </a:rPr>
              <a:t>国际在线专稿：据德国媒体</a:t>
            </a:r>
            <a:r>
              <a:rPr lang="zh-TW" altLang="zh-TW" sz="1000">
                <a:solidFill>
                  <a:srgbClr val="020202"/>
                </a:solidFill>
              </a:rPr>
              <a:t>6</a:t>
            </a:r>
            <a:r>
              <a:rPr lang="zh-TW" sz="1000">
                <a:solidFill>
                  <a:srgbClr val="020202"/>
                </a:solidFill>
              </a:rPr>
              <a:t>月</a:t>
            </a:r>
            <a:r>
              <a:rPr lang="zh-TW" altLang="zh-TW" sz="1000">
                <a:solidFill>
                  <a:srgbClr val="020202"/>
                </a:solidFill>
              </a:rPr>
              <a:t>3</a:t>
            </a:r>
            <a:r>
              <a:rPr lang="zh-TW" sz="1000">
                <a:solidFill>
                  <a:srgbClr val="020202"/>
                </a:solidFill>
              </a:rPr>
              <a:t>日报道，科学家曾表示，由于气候变暖，海平面正在不断升高，许多小岛有被海水淹没的危险。但从太平洋上空航拍的一些照片来看，这种担心似乎有些多余。由于珊瑚的存在，虽然海水正不断上涨，但小岛们的面积却增加了。</a:t>
            </a:r>
          </a:p>
          <a:p>
            <a:pPr indent="317500" eaLnBrk="0" hangingPunct="0">
              <a:defRPr/>
            </a:pPr>
            <a:r>
              <a:rPr lang="zh-TW" sz="1000">
                <a:solidFill>
                  <a:srgbClr val="020202"/>
                </a:solidFill>
              </a:rPr>
              <a:t>由于海平面上升，气候学家长期以来一直警告称，海岛和沿海地区将被海水淹没。在联合国气候大会上，还有代表称那些岛国有“亡国之忧”。之前，马尔代夫政府也称本国可能会因气候变化沉入海面以下。</a:t>
            </a:r>
          </a:p>
          <a:p>
            <a:pPr indent="317500" eaLnBrk="0" hangingPunct="0">
              <a:defRPr/>
            </a:pPr>
            <a:r>
              <a:rPr lang="zh-TW" sz="1000">
                <a:solidFill>
                  <a:srgbClr val="020202"/>
                </a:solidFill>
              </a:rPr>
              <a:t>然而近日，学者在美国的科技期刊杂志</a:t>
            </a:r>
            <a:r>
              <a:rPr lang="zh-TW" altLang="zh-TW" sz="1000">
                <a:solidFill>
                  <a:srgbClr val="020202"/>
                </a:solidFill>
              </a:rPr>
              <a:t>《</a:t>
            </a:r>
            <a:r>
              <a:rPr lang="zh-TW" sz="1000">
                <a:solidFill>
                  <a:srgbClr val="020202"/>
                </a:solidFill>
              </a:rPr>
              <a:t>全球及星球变化</a:t>
            </a:r>
            <a:r>
              <a:rPr lang="zh-TW" altLang="zh-TW" sz="1000">
                <a:solidFill>
                  <a:srgbClr val="020202"/>
                </a:solidFill>
              </a:rPr>
              <a:t>》(Global and Planetary Change)</a:t>
            </a:r>
            <a:r>
              <a:rPr lang="zh-TW" sz="1000">
                <a:solidFill>
                  <a:srgbClr val="020202"/>
                </a:solidFill>
              </a:rPr>
              <a:t>上发表文章称，尽管海平面在上升，但在过去</a:t>
            </a:r>
            <a:r>
              <a:rPr lang="zh-TW" altLang="zh-TW" sz="1000">
                <a:solidFill>
                  <a:srgbClr val="020202"/>
                </a:solidFill>
              </a:rPr>
              <a:t>60</a:t>
            </a:r>
            <a:r>
              <a:rPr lang="zh-TW" sz="1000">
                <a:solidFill>
                  <a:srgbClr val="020202"/>
                </a:solidFill>
              </a:rPr>
              <a:t>年中，很多太平洋小岛的面积却增加了。奥克兰大学的保罗</a:t>
            </a:r>
            <a:r>
              <a:rPr lang="zh-TW" altLang="zh-TW" sz="1000">
                <a:solidFill>
                  <a:srgbClr val="020202"/>
                </a:solidFill>
              </a:rPr>
              <a:t>·</a:t>
            </a:r>
            <a:r>
              <a:rPr lang="zh-TW" sz="1000">
                <a:solidFill>
                  <a:srgbClr val="020202"/>
                </a:solidFill>
              </a:rPr>
              <a:t>肯奇和斐济的地球研究学者亚瑟</a:t>
            </a:r>
            <a:r>
              <a:rPr lang="zh-TW" altLang="zh-TW" sz="1000">
                <a:solidFill>
                  <a:srgbClr val="020202"/>
                </a:solidFill>
              </a:rPr>
              <a:t>·</a:t>
            </a:r>
            <a:r>
              <a:rPr lang="zh-TW" sz="1000">
                <a:solidFill>
                  <a:srgbClr val="020202"/>
                </a:solidFill>
              </a:rPr>
              <a:t>韦伯通过对上世纪</a:t>
            </a:r>
            <a:r>
              <a:rPr lang="zh-TW" altLang="zh-TW" sz="1000">
                <a:solidFill>
                  <a:srgbClr val="020202"/>
                </a:solidFill>
              </a:rPr>
              <a:t>50</a:t>
            </a:r>
            <a:r>
              <a:rPr lang="zh-TW" sz="1000">
                <a:solidFill>
                  <a:srgbClr val="020202"/>
                </a:solidFill>
              </a:rPr>
              <a:t>年代太平洋的</a:t>
            </a:r>
            <a:r>
              <a:rPr lang="zh-TW" altLang="zh-TW" sz="1000">
                <a:solidFill>
                  <a:srgbClr val="020202"/>
                </a:solidFill>
              </a:rPr>
              <a:t>27</a:t>
            </a:r>
            <a:r>
              <a:rPr lang="zh-TW" sz="1000">
                <a:solidFill>
                  <a:srgbClr val="020202"/>
                </a:solidFill>
              </a:rPr>
              <a:t>个小岛的航拍照片和卫星图片与现在的资料进行对比，得出结论：只有</a:t>
            </a:r>
            <a:r>
              <a:rPr lang="zh-TW" altLang="zh-TW" sz="1000">
                <a:solidFill>
                  <a:srgbClr val="020202"/>
                </a:solidFill>
              </a:rPr>
              <a:t>4</a:t>
            </a:r>
            <a:r>
              <a:rPr lang="zh-TW" sz="1000">
                <a:solidFill>
                  <a:srgbClr val="020202"/>
                </a:solidFill>
              </a:rPr>
              <a:t>个小岛的面积变小了，剩下的</a:t>
            </a:r>
            <a:r>
              <a:rPr lang="zh-TW" altLang="zh-TW" sz="1000">
                <a:solidFill>
                  <a:srgbClr val="020202"/>
                </a:solidFill>
              </a:rPr>
              <a:t>23</a:t>
            </a:r>
            <a:r>
              <a:rPr lang="zh-TW" sz="1000">
                <a:solidFill>
                  <a:srgbClr val="020202"/>
                </a:solidFill>
              </a:rPr>
              <a:t>个面积没变甚至变大了。曾被认为世界上最危险的岛国图瓦卢，全国没有任何地方海拔高度超过</a:t>
            </a:r>
            <a:r>
              <a:rPr lang="zh-TW" altLang="zh-TW" sz="1000">
                <a:solidFill>
                  <a:srgbClr val="020202"/>
                </a:solidFill>
              </a:rPr>
              <a:t>5</a:t>
            </a:r>
            <a:r>
              <a:rPr lang="zh-TW" sz="1000">
                <a:solidFill>
                  <a:srgbClr val="020202"/>
                </a:solidFill>
              </a:rPr>
              <a:t>米，在过往这些年中，领土也由曾经的</a:t>
            </a:r>
            <a:r>
              <a:rPr lang="zh-TW" altLang="zh-TW" sz="1000">
                <a:solidFill>
                  <a:srgbClr val="020202"/>
                </a:solidFill>
              </a:rPr>
              <a:t>7</a:t>
            </a:r>
            <a:r>
              <a:rPr lang="zh-TW" sz="1000">
                <a:solidFill>
                  <a:srgbClr val="020202"/>
                </a:solidFill>
              </a:rPr>
              <a:t>个珊瑚岛增加到现在的</a:t>
            </a:r>
            <a:r>
              <a:rPr lang="zh-TW" altLang="zh-TW" sz="1000">
                <a:solidFill>
                  <a:srgbClr val="020202"/>
                </a:solidFill>
              </a:rPr>
              <a:t>9</a:t>
            </a:r>
            <a:r>
              <a:rPr lang="zh-TW" sz="1000">
                <a:solidFill>
                  <a:srgbClr val="020202"/>
                </a:solidFill>
              </a:rPr>
              <a:t>个，尽管在这段岁月里，海平面上升了</a:t>
            </a:r>
            <a:r>
              <a:rPr lang="zh-TW" altLang="zh-TW" sz="1000">
                <a:solidFill>
                  <a:srgbClr val="020202"/>
                </a:solidFill>
              </a:rPr>
              <a:t>0.12</a:t>
            </a:r>
            <a:r>
              <a:rPr lang="zh-TW" sz="1000">
                <a:solidFill>
                  <a:srgbClr val="020202"/>
                </a:solidFill>
              </a:rPr>
              <a:t>米。</a:t>
            </a:r>
            <a:r>
              <a:rPr lang="zh-TW" altLang="zh-TW" sz="1000">
                <a:solidFill>
                  <a:srgbClr val="020202"/>
                </a:solidFill>
              </a:rPr>
              <a:t>(Zak)</a:t>
            </a:r>
            <a:endParaRPr lang="zh-TW" altLang="zh-TW" sz="1000"/>
          </a:p>
          <a:p>
            <a:pPr indent="317500" eaLnBrk="0" hangingPunct="0">
              <a:defRPr/>
            </a:pPr>
            <a:endParaRPr lang="zh-TW" altLang="zh-TW" sz="33000"/>
          </a:p>
        </p:txBody>
      </p:sp>
      <p:pic>
        <p:nvPicPr>
          <p:cNvPr id="191491" name="Picture 2" descr="研究发现海平面上升太平洋诸岛反而变大(组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-3041650"/>
            <a:ext cx="52387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Picture 3" descr="研究发现海平面上升太平洋诸岛反而变大(组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9739313" cy="6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3" name="Picture 4" descr="研究发现海平面上升太平洋诸岛反而变大(组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-2432050"/>
            <a:ext cx="52387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4" name="Picture 5" descr="研究发现海平面上升太平洋诸岛反而变大(组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19350" y="4484688"/>
            <a:ext cx="8699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1" descr="研究发现海平面上升太平洋诸岛反而变大(组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250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3933825"/>
            <a:ext cx="91440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88872" anchor="ctr">
            <a:spAutoFit/>
          </a:bodyPr>
          <a:lstStyle/>
          <a:p>
            <a:pPr>
              <a:defRPr/>
            </a:pPr>
            <a:r>
              <a:rPr lang="zh-TW" sz="4800" dirty="0"/>
              <a:t>　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衛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片展示出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驚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人的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果：南太平洋小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島並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没有因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海平面上升而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縮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小。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實線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表示的是今天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-496888"/>
            <a:ext cx="10058401" cy="735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10600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solidFill>
                  <a:schemeClr val="hlink"/>
                </a:solidFill>
              </a:rPr>
              <a:t>養殖業超抽地下水，造成地層下陷</a:t>
            </a:r>
            <a:br>
              <a:rPr lang="zh-TW" altLang="en-US" smtClean="0">
                <a:solidFill>
                  <a:schemeClr val="hlink"/>
                </a:solidFill>
              </a:rPr>
            </a:br>
            <a:r>
              <a:rPr lang="zh-TW" altLang="en-US" smtClean="0">
                <a:solidFill>
                  <a:schemeClr val="hlink"/>
                </a:solidFill>
              </a:rPr>
              <a:t>，這是誰的錯？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Documents and Settings\user.PC.001\My Documents\HDD\家庭相簿\2005年5月_山上人家\DSC_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5788" y="-357188"/>
            <a:ext cx="10852151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57188" y="4286250"/>
            <a:ext cx="7072312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資料顯示，</a:t>
            </a:r>
            <a:r>
              <a:rPr kumimoji="0"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500</a:t>
            </a:r>
            <a:r>
              <a:rPr kumimoji="0" lang="zh-TW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棵成年楊樹</a:t>
            </a:r>
            <a:r>
              <a:rPr kumimoji="0"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24</a:t>
            </a:r>
            <a:r>
              <a:rPr kumimoji="0" lang="zh-TW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小時可以碳匯一輛小轎車運行</a:t>
            </a:r>
            <a:r>
              <a:rPr kumimoji="0"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zh-TW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天的二氧化碳排放量</a:t>
            </a:r>
            <a:endParaRPr kumimoji="0" lang="zh-TW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0" tIns="0" rIns="53958" bIns="0" anchor="ctr">
            <a:spAutoFit/>
          </a:bodyPr>
          <a:lstStyle/>
          <a:p>
            <a:pPr indent="317500" algn="ctr" eaLnBrk="0" hangingPunct="0"/>
            <a:r>
              <a:rPr lang="zh-TW" altLang="zh-TW" sz="1000">
                <a:solidFill>
                  <a:srgbClr val="020202"/>
                </a:solidFill>
              </a:rPr>
              <a:t>  </a:t>
            </a:r>
          </a:p>
          <a:p>
            <a:pPr indent="317500" algn="ctr" eaLnBrk="0" hangingPunct="0"/>
            <a:r>
              <a:rPr lang="zh-TW" sz="1000">
                <a:solidFill>
                  <a:srgbClr val="020202"/>
                </a:solidFill>
              </a:rPr>
              <a:t>上世纪</a:t>
            </a:r>
            <a:r>
              <a:rPr lang="zh-TW" altLang="zh-TW" sz="1000">
                <a:solidFill>
                  <a:srgbClr val="020202"/>
                </a:solidFill>
              </a:rPr>
              <a:t>70</a:t>
            </a:r>
            <a:r>
              <a:rPr lang="zh-TW" sz="1000">
                <a:solidFill>
                  <a:srgbClr val="020202"/>
                </a:solidFill>
              </a:rPr>
              <a:t>年代初在法属波里尼西亚进行的一场核试验，一枚核弹在穆鲁罗亚环礁地区引爆。</a:t>
            </a:r>
            <a:endParaRPr lang="zh-TW" sz="21600">
              <a:solidFill>
                <a:srgbClr val="020202"/>
              </a:solidFill>
            </a:endParaRPr>
          </a:p>
        </p:txBody>
      </p:sp>
      <p:pic>
        <p:nvPicPr>
          <p:cNvPr id="197635" name="Picture 2" descr="研究称：区域性核战可逆转全球变暖引发饥荒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5897880" cy="1173480"/>
          </a:xfrm>
        </p:spPr>
        <p:txBody>
          <a:bodyPr/>
          <a:lstStyle/>
          <a:p>
            <a:pPr>
              <a:defRPr/>
            </a:pPr>
            <a:r>
              <a:rPr lang="zh-TW" altLang="en-US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小規模的核戰可以阻止暖化</a:t>
            </a:r>
          </a:p>
        </p:txBody>
      </p:sp>
      <p:sp>
        <p:nvSpPr>
          <p:cNvPr id="198659" name="文字版面配置區 2"/>
          <p:cNvSpPr>
            <a:spLocks noGrp="1"/>
          </p:cNvSpPr>
          <p:nvPr>
            <p:ph type="body" idx="2"/>
          </p:nvPr>
        </p:nvSpPr>
        <p:spPr>
          <a:xfrm>
            <a:off x="10333038" y="1341438"/>
            <a:ext cx="65087" cy="6032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TW" altLang="en-US" smtClean="0"/>
          </a:p>
        </p:txBody>
      </p:sp>
      <p:sp>
        <p:nvSpPr>
          <p:cNvPr id="198660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9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altLang="zh-TW" sz="2400" b="1" smtClean="0"/>
              <a:t>100</a:t>
            </a:r>
            <a:r>
              <a:rPr lang="zh-TW" altLang="en-US" sz="2400" b="1" smtClean="0"/>
              <a:t>枚廣島級核彈只佔全球的</a:t>
            </a:r>
            <a:r>
              <a:rPr lang="en-US" altLang="zh-TW" sz="2400" b="1" smtClean="0"/>
              <a:t>0.03%</a:t>
            </a:r>
          </a:p>
          <a:p>
            <a:pPr>
              <a:buFont typeface="Wingdings 2" pitchFamily="18" charset="2"/>
              <a:buNone/>
            </a:pPr>
            <a:r>
              <a:rPr lang="zh-TW" altLang="en-US" sz="2400" b="1" smtClean="0"/>
              <a:t>可以排放</a:t>
            </a:r>
            <a:r>
              <a:rPr lang="en-US" altLang="zh-TW" sz="2400" b="1" smtClean="0"/>
              <a:t>500</a:t>
            </a:r>
            <a:r>
              <a:rPr lang="zh-TW" altLang="en-US" sz="2400" b="1" smtClean="0"/>
              <a:t>萬公噸以上的碳黑進入到平流層</a:t>
            </a:r>
            <a:endParaRPr lang="en-US" altLang="zh-TW" sz="2400" b="1" smtClean="0"/>
          </a:p>
          <a:p>
            <a:pPr>
              <a:buFont typeface="Wingdings 2" pitchFamily="18" charset="2"/>
              <a:buNone/>
            </a:pPr>
            <a:r>
              <a:rPr lang="zh-TW" altLang="en-US" sz="2400" b="1" smtClean="0"/>
              <a:t>遮蔽陽光並吸收熱源</a:t>
            </a:r>
            <a:endParaRPr lang="en-US" altLang="zh-TW" sz="2400" b="1" smtClean="0"/>
          </a:p>
          <a:p>
            <a:pPr>
              <a:buFont typeface="Wingdings 2" pitchFamily="18" charset="2"/>
              <a:buNone/>
            </a:pPr>
            <a:r>
              <a:rPr lang="zh-TW" altLang="en-US" sz="2400" b="1" smtClean="0"/>
              <a:t>全球氣温平均下降</a:t>
            </a:r>
            <a:r>
              <a:rPr lang="en-US" altLang="zh-TW" sz="2400" b="1" smtClean="0"/>
              <a:t>0.9</a:t>
            </a:r>
            <a:r>
              <a:rPr lang="zh-TW" altLang="en-US" sz="2400" b="1" smtClean="0"/>
              <a:t>度</a:t>
            </a:r>
            <a:endParaRPr lang="en-US" altLang="zh-TW" sz="2400" b="1" smtClean="0"/>
          </a:p>
          <a:p>
            <a:pPr>
              <a:buFont typeface="Wingdings 2" pitchFamily="18" charset="2"/>
              <a:buNone/>
            </a:pPr>
            <a:r>
              <a:rPr lang="zh-TW" altLang="en-US" sz="2400" b="1" smtClean="0"/>
              <a:t>降水減少</a:t>
            </a:r>
            <a:r>
              <a:rPr lang="en-US" altLang="zh-TW" sz="2400" b="1" smtClean="0"/>
              <a:t>,</a:t>
            </a:r>
            <a:r>
              <a:rPr lang="zh-TW" altLang="en-US" sz="2400" b="1" smtClean="0"/>
              <a:t>農業生產受打擊</a:t>
            </a:r>
            <a:r>
              <a:rPr lang="en-US" altLang="zh-TW" sz="2400" b="1" smtClean="0"/>
              <a:t>,</a:t>
            </a:r>
            <a:r>
              <a:rPr lang="zh-TW" altLang="en-US" sz="2400" b="1" smtClean="0"/>
              <a:t>糧食嚴重不足</a:t>
            </a:r>
            <a:endParaRPr lang="en-US" altLang="zh-TW" sz="2400" b="1" smtClean="0"/>
          </a:p>
          <a:p>
            <a:pPr>
              <a:buFont typeface="Wingdings 2" pitchFamily="18" charset="2"/>
              <a:buNone/>
            </a:pPr>
            <a:r>
              <a:rPr lang="en-US" altLang="zh-TW" sz="2400" b="1" smtClean="0"/>
              <a:t>1815</a:t>
            </a:r>
            <a:r>
              <a:rPr lang="zh-TW" altLang="en-US" sz="2400" b="1" smtClean="0"/>
              <a:t>年坦博拉火山就是例子</a:t>
            </a:r>
            <a:endParaRPr lang="en-US" altLang="zh-TW" sz="2400" b="1" smtClean="0"/>
          </a:p>
          <a:p>
            <a:pPr>
              <a:buFont typeface="Wingdings 2" pitchFamily="18" charset="2"/>
              <a:buNone/>
            </a:pPr>
            <a:r>
              <a:rPr lang="zh-TW" altLang="en-US" sz="2400" b="1" smtClean="0"/>
              <a:t>窮國的生存受到挑戰</a:t>
            </a:r>
            <a:r>
              <a:rPr lang="en-US" altLang="zh-TW" sz="2400" b="1" smtClean="0"/>
              <a:t>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flipH="1" flipV="1">
            <a:off x="9684567" y="1124742"/>
            <a:ext cx="72009" cy="45719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59832" y="908720"/>
            <a:ext cx="4572000" cy="1454888"/>
          </a:xfrm>
        </p:spPr>
        <p:txBody>
          <a:bodyPr>
            <a:noAutofit/>
          </a:bodyPr>
          <a:lstStyle/>
          <a:p>
            <a:r>
              <a:rPr lang="zh-TW" altLang="en-US" sz="16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       語</a:t>
            </a:r>
            <a:endParaRPr lang="zh-TW" altLang="en-US" sz="16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4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0</a:t>
            </a:r>
            <a:r>
              <a:rPr lang="zh-TW" altLang="en-US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公尺 </a:t>
            </a:r>
            <a:r>
              <a:rPr lang="en-US" altLang="zh-TW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2007</a:t>
            </a:r>
            <a:r>
              <a:rPr lang="zh-TW" altLang="en-US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年</a:t>
            </a:r>
          </a:p>
        </p:txBody>
      </p:sp>
      <p:pic>
        <p:nvPicPr>
          <p:cNvPr id="175107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4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10</a:t>
            </a:r>
            <a:r>
              <a:rPr lang="zh-TW" altLang="en-US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公尺 </a:t>
            </a:r>
            <a:r>
              <a:rPr lang="en-US" altLang="zh-TW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2027</a:t>
            </a:r>
            <a:r>
              <a:rPr lang="zh-TW" altLang="en-US" sz="540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年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DCIM\105LEICA\L105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>
            <a:grpSpLocks/>
          </p:cNvGrpSpPr>
          <p:nvPr/>
        </p:nvGrpSpPr>
        <p:grpSpPr bwMode="auto">
          <a:xfrm>
            <a:off x="2438400" y="0"/>
            <a:ext cx="6705600" cy="6858000"/>
            <a:chOff x="0" y="0"/>
            <a:chExt cx="6657975" cy="6858000"/>
          </a:xfrm>
        </p:grpSpPr>
        <p:pic>
          <p:nvPicPr>
            <p:cNvPr id="177157" name="Picture 2" descr="圖片9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6025" y="0"/>
              <a:ext cx="41719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158" name="文字方塊 4"/>
            <p:cNvSpPr txBox="1">
              <a:spLocks noChangeArrowheads="1"/>
            </p:cNvSpPr>
            <p:nvPr/>
          </p:nvSpPr>
          <p:spPr bwMode="auto">
            <a:xfrm>
              <a:off x="0" y="6488113"/>
              <a:ext cx="1643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kumimoji="0" lang="zh-TW" altLang="zh-TW"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14313" y="1643063"/>
            <a:ext cx="41068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這一年，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您幾歲？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這一年，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您的小孩幾歲？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這一年，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您現在的居住地</a:t>
            </a:r>
          </a:p>
          <a:p>
            <a:r>
              <a:rPr kumimoji="0" lang="zh-TW" altLang="en-US" sz="4400" b="1">
                <a:latin typeface="Trebuchet MS" pitchFamily="34" charset="0"/>
                <a:ea typeface="標楷體" pitchFamily="65" charset="-120"/>
              </a:rPr>
              <a:t>還在嗎？</a:t>
            </a:r>
          </a:p>
        </p:txBody>
      </p:sp>
      <p:sp>
        <p:nvSpPr>
          <p:cNvPr id="10138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572000" cy="13843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5400" dirty="0" smtClean="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35</a:t>
            </a:r>
            <a:r>
              <a:rPr lang="zh-TW" altLang="en-US" sz="5400" dirty="0" smtClean="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公尺</a:t>
            </a:r>
            <a:r>
              <a:rPr lang="en-US" altLang="zh-TW" sz="5400" dirty="0" smtClean="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2037</a:t>
            </a:r>
            <a:r>
              <a:rPr lang="zh-TW" altLang="en-US" sz="5400" dirty="0" smtClean="0">
                <a:solidFill>
                  <a:schemeClr val="tx1"/>
                </a:solidFill>
                <a:latin typeface="文鼎中粗隸"/>
                <a:ea typeface="文鼎中粗隸"/>
                <a:cs typeface="文鼎中粗隸"/>
              </a:rPr>
              <a:t>年</a:t>
            </a:r>
            <a:endParaRPr lang="zh-TW" altLang="en-US" dirty="0" smtClean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DCIM\105LEICA\L105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:\DCIM\105LEICA\L1050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cma.gov.cn/2011xwzx/2011xqxxw/2011xtpxw/201401/W020140109309794743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ma.gov.cn/2011xwzx/2011xqxxw/2011xtpxw/201401/W020140101339453146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929033" cy="792088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86</TotalTime>
  <Words>993</Words>
  <Application>Microsoft Office PowerPoint</Application>
  <PresentationFormat>如螢幕大小 (4:3)</PresentationFormat>
  <Paragraphs>138</Paragraphs>
  <Slides>50</Slides>
  <Notes>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2" baseType="lpstr">
      <vt:lpstr>匯合</vt:lpstr>
      <vt:lpstr>投影片</vt:lpstr>
      <vt:lpstr>投影片 1</vt:lpstr>
      <vt:lpstr>你所不知道的未來世界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CIA2010全球人口统計</vt:lpstr>
      <vt:lpstr> 世界人口總數變化</vt:lpstr>
      <vt:lpstr>世界水資源分佈及華北現況</vt:lpstr>
      <vt:lpstr>全球淡水資源</vt:lpstr>
      <vt:lpstr>聯合國報告總結全球水資源開發九大問題</vt:lpstr>
      <vt:lpstr>中國水資源</vt:lpstr>
      <vt:lpstr>台灣目前狀況</vt:lpstr>
      <vt:lpstr>中國用水現況</vt:lpstr>
      <vt:lpstr>國際糧食現况</vt:lpstr>
      <vt:lpstr>糧食危機</vt:lpstr>
      <vt:lpstr>投影片 33</vt:lpstr>
      <vt:lpstr>投影片 34</vt:lpstr>
      <vt:lpstr>牲畜實際的排放量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養殖業超抽地下水，造成地層下陷 ，這是誰的錯？</vt:lpstr>
      <vt:lpstr>投影片 44</vt:lpstr>
      <vt:lpstr>投影片 45</vt:lpstr>
      <vt:lpstr>小規模的核戰可以阻止暖化</vt:lpstr>
      <vt:lpstr>投影片 47</vt:lpstr>
      <vt:lpstr>0公尺 2007年</vt:lpstr>
      <vt:lpstr>10公尺 2027年</vt:lpstr>
      <vt:lpstr>35公尺2037年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暖化現况發展</dc:title>
  <dc:creator>Lee</dc:creator>
  <cp:lastModifiedBy>Lee</cp:lastModifiedBy>
  <cp:revision>13</cp:revision>
  <dcterms:created xsi:type="dcterms:W3CDTF">2014-02-11T10:33:02Z</dcterms:created>
  <dcterms:modified xsi:type="dcterms:W3CDTF">2014-04-29T22:48:43Z</dcterms:modified>
</cp:coreProperties>
</file>