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8" r:id="rId4"/>
    <p:sldId id="296" r:id="rId5"/>
    <p:sldId id="301" r:id="rId6"/>
    <p:sldId id="297" r:id="rId7"/>
    <p:sldId id="298" r:id="rId8"/>
    <p:sldId id="299" r:id="rId9"/>
    <p:sldId id="300" r:id="rId10"/>
    <p:sldId id="291" r:id="rId11"/>
    <p:sldId id="303" r:id="rId12"/>
    <p:sldId id="304" r:id="rId13"/>
    <p:sldId id="290" r:id="rId14"/>
    <p:sldId id="302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6F0"/>
    <a:srgbClr val="B1D4E8"/>
    <a:srgbClr val="8FC8E3"/>
    <a:srgbClr val="006AB8"/>
    <a:srgbClr val="38445A"/>
    <a:srgbClr val="718D9B"/>
    <a:srgbClr val="FFF400"/>
    <a:srgbClr val="DB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5633" autoAdjust="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FB0A692-DCEC-4B04-905A-9CD2FED60D32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3D484B-C6A0-46BC-8B81-D9FA87B7BA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5EABA9-20FB-4CED-BB50-3D2AF2D9C01A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BC86-7EAE-44B5-8576-69D8E371668E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2B63-A126-4838-9919-7470622785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88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08AB-7201-45E9-8914-9553FFDAC870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ADB-3DCD-4A9E-B5A2-A044CD85A5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1605-03C7-4A59-ADCC-AF98324D6094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E841-3972-4537-B767-A3242CB14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9CC5-66D8-4570-8F75-C9F04CD41A2F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023-D0D2-4538-ACA6-636FCCAE2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7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84FC-DCEB-4862-91DE-3D4FF01BD7BB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170E-556C-4478-AF45-91940B6FC7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93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DD13-80B1-42FD-A9F6-9B9B3A8217D4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A8C4-8ADA-4E44-A416-B7F9F7A2F1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0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A961-7638-4A15-A7EE-37F873A9F1B9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C333-4FFA-4586-AF17-24818412C4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D1DE-B444-45E4-A3C8-03FBBDF8BF9F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55C1-70EA-4CED-9551-BDF460D685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1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CAE7-B7EC-45F8-B7B4-42A5861A89CF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CA77-BFEA-4D79-BEC7-318ADD6BF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A4EF-2ADF-486B-8B54-DEE9E8C7C729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FB19-5C40-4117-B0E7-03D59628F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3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9AE9-9455-4CB4-B1BC-DF5DE42057FF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E2BF-9F75-45E7-8330-B7914D503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AE89E9-3DA3-4496-B156-2BE79D506B6D}" type="datetimeFigureOut">
              <a:rPr lang="zh-CN" altLang="en-US"/>
              <a:pPr>
                <a:defRPr/>
              </a:pPr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9BBCB7-D21C-4D94-ADAD-DF60BB17F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0" y="2852738"/>
            <a:ext cx="9144000" cy="2305050"/>
          </a:xfrm>
          <a:prstGeom prst="rect">
            <a:avLst/>
          </a:prstGeom>
          <a:solidFill>
            <a:srgbClr val="61C6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grpSp>
        <p:nvGrpSpPr>
          <p:cNvPr id="3075" name="组合 21"/>
          <p:cNvGrpSpPr>
            <a:grpSpLocks/>
          </p:cNvGrpSpPr>
          <p:nvPr/>
        </p:nvGrpSpPr>
        <p:grpSpPr bwMode="auto">
          <a:xfrm>
            <a:off x="971550" y="4437063"/>
            <a:ext cx="2376488" cy="296862"/>
            <a:chOff x="1811867" y="3185013"/>
            <a:chExt cx="4035239" cy="416455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rgbClr val="C0000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rgbClr val="C0000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</a:endParaRPr>
              </a:p>
            </p:txBody>
          </p:sp>
        </p:grpSp>
      </p:grpSp>
      <p:sp>
        <p:nvSpPr>
          <p:cNvPr id="11" name="Shape 74"/>
          <p:cNvSpPr txBox="1">
            <a:spLocks/>
          </p:cNvSpPr>
          <p:nvPr/>
        </p:nvSpPr>
        <p:spPr>
          <a:xfrm>
            <a:off x="827088" y="3141663"/>
            <a:ext cx="8569325" cy="1223962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norm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1081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班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代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會議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	</a:t>
            </a:r>
          </a:p>
        </p:txBody>
      </p:sp>
      <p:sp>
        <p:nvSpPr>
          <p:cNvPr id="3077" name="Shape 75"/>
          <p:cNvSpPr>
            <a:spLocks noChangeArrowheads="1"/>
          </p:cNvSpPr>
          <p:nvPr/>
        </p:nvSpPr>
        <p:spPr bwMode="auto">
          <a:xfrm>
            <a:off x="-252413" y="4437063"/>
            <a:ext cx="516255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kumimoji="1" lang="zh-TW" altLang="en-US" sz="1400" dirty="0">
                <a:latin typeface="華康細圓體" panose="020F0309000000000000" pitchFamily="49" charset="-120"/>
                <a:ea typeface="華康細圓體" panose="020F0309000000000000" pitchFamily="49" charset="-120"/>
                <a:cs typeface="宋体" panose="02010600030101010101" pitchFamily="2" charset="-122"/>
                <a:sym typeface="+mn-lt"/>
              </a:rPr>
              <a:t>報告人：洪楷媛</a:t>
            </a:r>
            <a:endParaRPr kumimoji="1" lang="zh-CN" altLang="en-US" sz="1400" dirty="0">
              <a:latin typeface="華康細圓體" panose="020F0309000000000000" pitchFamily="49" charset="-120"/>
              <a:ea typeface="華康細圓體" panose="020F0309000000000000" pitchFamily="49" charset="-120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7088" y="3954463"/>
            <a:ext cx="38779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官</a:t>
            </a:r>
            <a:r>
              <a:rPr lang="zh-TW" altLang="en-US" sz="16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網學員專區</a:t>
            </a:r>
            <a:r>
              <a:rPr lang="zh-TW" altLang="en-US" sz="1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／行事曆／開課應注意事項</a:t>
            </a:r>
            <a:endParaRPr lang="zh-CN" altLang="en-US" sz="16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b="19325"/>
          <a:stretch>
            <a:fillRect/>
          </a:stretch>
        </p:blipFill>
        <p:spPr bwMode="auto">
          <a:xfrm>
            <a:off x="0" y="1079500"/>
            <a:ext cx="9144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4149725"/>
            <a:ext cx="5537200" cy="180022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31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13320" name="矩形 15"/>
          <p:cNvSpPr>
            <a:spLocks noChangeArrowheads="1"/>
          </p:cNvSpPr>
          <p:nvPr/>
        </p:nvSpPr>
        <p:spPr bwMode="auto">
          <a:xfrm>
            <a:off x="1462227" y="4326562"/>
            <a:ext cx="46987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樹林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市區統一辦理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zh-TW" altLang="en-US" sz="2800">
                <a:latin typeface="華康細圓體" panose="020F0309000000000000" pitchFamily="49" charset="-120"/>
                <a:ea typeface="華康細圓體" panose="020F0309000000000000" pitchFamily="49" charset="-120"/>
              </a:rPr>
              <a:t>成果發表會</a:t>
            </a:r>
            <a:endParaRPr lang="zh-CN" altLang="en-US" sz="280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17" y1="16667" x2="17617" y2="16667"/>
                        <a14:foregroundMark x1="94819" y1="92955" x2="94819" y2="92955"/>
                        <a14:foregroundMark x1="88342" y1="95017" x2="88342" y2="95017"/>
                        <a14:foregroundMark x1="85492" y1="92096" x2="85492" y2="92096"/>
                        <a14:foregroundMark x1="95207" y1="15464" x2="95207" y2="15464"/>
                        <a14:foregroundMark x1="91062" y1="9450" x2="91062" y2="9450"/>
                        <a14:foregroundMark x1="90026" y1="3780" x2="90026" y2="3780"/>
                        <a14:foregroundMark x1="73834" y1="2234" x2="73834" y2="2234"/>
                        <a14:foregroundMark x1="61528" y1="2749" x2="61528" y2="2749"/>
                        <a14:foregroundMark x1="39508" y1="2062" x2="39508" y2="2062"/>
                        <a14:foregroundMark x1="28238" y1="13746" x2="28238" y2="13746"/>
                        <a14:foregroundMark x1="14119" y1="13230" x2="14119" y2="13230"/>
                        <a14:foregroundMark x1="14767" y1="20447" x2="14767" y2="20447"/>
                        <a14:foregroundMark x1="40285" y1="22509" x2="40285" y2="22509"/>
                        <a14:foregroundMark x1="40285" y1="19416" x2="40285" y2="19416"/>
                        <a14:foregroundMark x1="60751" y1="20790" x2="60751" y2="20790"/>
                        <a14:foregroundMark x1="76166" y1="39691" x2="76166" y2="39691"/>
                        <a14:foregroundMark x1="78886" y1="39691" x2="78886" y2="39691"/>
                        <a14:foregroundMark x1="77332" y1="41581" x2="77332" y2="41581"/>
                        <a14:foregroundMark x1="79793" y1="44330" x2="79793" y2="44330"/>
                        <a14:foregroundMark x1="84197" y1="12887" x2="84197" y2="1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8" y="128281"/>
            <a:ext cx="8911622" cy="67183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簽到簿注意事項１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21089" y="609329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51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簽到簿注意事項２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9412"/>
            <a:ext cx="8229600" cy="3987538"/>
          </a:xfrm>
        </p:spPr>
      </p:pic>
      <p:sp>
        <p:nvSpPr>
          <p:cNvPr id="5" name="矩形 4"/>
          <p:cNvSpPr/>
          <p:nvPr/>
        </p:nvSpPr>
        <p:spPr>
          <a:xfrm>
            <a:off x="2345224" y="5085184"/>
            <a:ext cx="337890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3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ãæ ¡å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56" y="0"/>
            <a:ext cx="9200256" cy="69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60375" y="375605"/>
            <a:ext cx="8000058" cy="61489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0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2150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2150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2150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935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教學環境維護</a:t>
            </a:r>
            <a:endParaRPr lang="zh-CN" altLang="en-US" sz="280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21511" name="內容版面配置區 2"/>
          <p:cNvSpPr txBox="1">
            <a:spLocks/>
          </p:cNvSpPr>
          <p:nvPr/>
        </p:nvSpPr>
        <p:spPr bwMode="auto">
          <a:xfrm>
            <a:off x="500063" y="1196975"/>
            <a:ext cx="796037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14400" indent="-4572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Tx/>
              <a:buAutoNum type="ea1ChtPeriod"/>
            </a:pPr>
            <a:r>
              <a:rPr lang="zh-TW" altLang="en-US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北大校區</a:t>
            </a:r>
            <a:r>
              <a:rPr lang="zh-TW" altLang="zh-TW" sz="2400" dirty="0" smtClean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是借用</a:t>
            </a:r>
            <a:r>
              <a:rPr lang="zh-TW" altLang="en-US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桃子腳國中小</a:t>
            </a:r>
            <a:r>
              <a:rPr lang="zh-TW" altLang="zh-TW" sz="2400" dirty="0" smtClean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等</a:t>
            </a:r>
            <a:r>
              <a:rPr lang="zh-TW" altLang="zh-TW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若干</a:t>
            </a:r>
            <a:r>
              <a:rPr lang="zh-TW" altLang="zh-TW" sz="2400" dirty="0" smtClean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協辦場域，</a:t>
            </a:r>
            <a:r>
              <a:rPr lang="zh-TW" altLang="zh-TW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請全體師生共維護教室環境。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Tx/>
              <a:buAutoNum type="ea1ChtPeriod"/>
            </a:pPr>
            <a:r>
              <a:rPr lang="zh-TW" altLang="zh-TW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請遵守</a:t>
            </a:r>
            <a:r>
              <a:rPr lang="zh-TW" altLang="en-US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六</a:t>
            </a:r>
            <a:r>
              <a:rPr lang="zh-TW" altLang="zh-TW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「勿」：</a:t>
            </a: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請勿亂停車，務必遵守警衛或志工指引。</a:t>
            </a:r>
            <a:endParaRPr lang="en-US" altLang="zh-TW" sz="2000" dirty="0">
              <a:solidFill>
                <a:srgbClr val="40404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en-US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請勿隨意搬動一般教室課桌椅，離開教室請關閉所有電源及門窗。</a:t>
            </a:r>
            <a:endParaRPr lang="zh-TW" altLang="zh-TW" sz="2000" dirty="0">
              <a:solidFill>
                <a:srgbClr val="40404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請勿取走教室內任何物品及文具，包含衛生紙。</a:t>
            </a: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請勿丟棄垃圾或回收物品於教室內垃圾桶。</a:t>
            </a: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請勿在校園內</a:t>
            </a:r>
            <a:r>
              <a:rPr lang="zh-TW" altLang="en-US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及公共空間</a:t>
            </a: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抽菸。</a:t>
            </a:r>
          </a:p>
          <a:p>
            <a:pPr lvl="1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arabicPeriod"/>
            </a:pP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請勿於</a:t>
            </a:r>
            <a:r>
              <a:rPr lang="zh-TW" altLang="en-US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校園</a:t>
            </a:r>
            <a:r>
              <a:rPr lang="zh-TW" altLang="zh-TW" sz="20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逗留</a:t>
            </a:r>
            <a:r>
              <a:rPr lang="zh-TW" altLang="zh-TW" sz="2000" dirty="0" smtClean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。</a:t>
            </a:r>
            <a:endParaRPr lang="en-US" altLang="zh-TW" sz="2000" dirty="0" smtClean="0">
              <a:solidFill>
                <a:srgbClr val="40404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AutoNum type="ea1ChtPeriod"/>
            </a:pPr>
            <a:r>
              <a:rPr lang="zh-TW" altLang="en-US" sz="2400" dirty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若教室</a:t>
            </a:r>
            <a:r>
              <a:rPr lang="zh-TW" altLang="en-US" sz="2400" dirty="0" smtClean="0">
                <a:solidFill>
                  <a:srgbClr val="404040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使用有疑慮，請洽詢祚行或楷媛。</a:t>
            </a:r>
            <a:endParaRPr lang="zh-TW" altLang="zh-TW" sz="2400" dirty="0">
              <a:solidFill>
                <a:srgbClr val="404040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2" name="AutoShape 4" descr="ãæ ¡å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0" y="2852738"/>
            <a:ext cx="9144000" cy="2305050"/>
          </a:xfrm>
          <a:prstGeom prst="rect">
            <a:avLst/>
          </a:prstGeom>
          <a:solidFill>
            <a:srgbClr val="61C6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grpSp>
        <p:nvGrpSpPr>
          <p:cNvPr id="3075" name="组合 21"/>
          <p:cNvGrpSpPr>
            <a:grpSpLocks/>
          </p:cNvGrpSpPr>
          <p:nvPr/>
        </p:nvGrpSpPr>
        <p:grpSpPr bwMode="auto">
          <a:xfrm>
            <a:off x="971550" y="4437063"/>
            <a:ext cx="2376488" cy="296862"/>
            <a:chOff x="1811867" y="3185013"/>
            <a:chExt cx="4035239" cy="416455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圆角矩形 8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rgbClr val="C0000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rgbClr val="C0000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</a:endParaRPr>
              </a:p>
            </p:txBody>
          </p:sp>
        </p:grpSp>
      </p:grpSp>
      <p:sp>
        <p:nvSpPr>
          <p:cNvPr id="11" name="Shape 74"/>
          <p:cNvSpPr txBox="1">
            <a:spLocks/>
          </p:cNvSpPr>
          <p:nvPr/>
        </p:nvSpPr>
        <p:spPr>
          <a:xfrm>
            <a:off x="827088" y="3141663"/>
            <a:ext cx="8569325" cy="1223962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norm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1081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班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代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會議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cs typeface="Roboto Bold"/>
                <a:sym typeface="Roboto Bold"/>
              </a:rPr>
              <a:t>	</a:t>
            </a:r>
          </a:p>
        </p:txBody>
      </p:sp>
      <p:sp>
        <p:nvSpPr>
          <p:cNvPr id="3077" name="Shape 75"/>
          <p:cNvSpPr>
            <a:spLocks noChangeArrowheads="1"/>
          </p:cNvSpPr>
          <p:nvPr/>
        </p:nvSpPr>
        <p:spPr bwMode="auto">
          <a:xfrm>
            <a:off x="-252413" y="4437063"/>
            <a:ext cx="516255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kumimoji="1" lang="zh-TW" altLang="en-US" sz="1400" dirty="0">
                <a:latin typeface="華康細圓體" panose="020F0309000000000000" pitchFamily="49" charset="-120"/>
                <a:ea typeface="華康細圓體" panose="020F0309000000000000" pitchFamily="49" charset="-120"/>
                <a:cs typeface="宋体" panose="02010600030101010101" pitchFamily="2" charset="-122"/>
                <a:sym typeface="+mn-lt"/>
              </a:rPr>
              <a:t>報告人：洪楷媛</a:t>
            </a:r>
            <a:endParaRPr kumimoji="1" lang="zh-CN" altLang="en-US" sz="1400" dirty="0">
              <a:latin typeface="華康細圓體" panose="020F0309000000000000" pitchFamily="49" charset="-120"/>
              <a:ea typeface="華康細圓體" panose="020F0309000000000000" pitchFamily="49" charset="-120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7088" y="3954463"/>
            <a:ext cx="38779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官</a:t>
            </a:r>
            <a:r>
              <a:rPr lang="zh-TW" altLang="en-US" sz="1600" dirty="0" smtClean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網學員專區</a:t>
            </a:r>
            <a:r>
              <a:rPr lang="zh-TW" altLang="en-US" sz="1600" dirty="0">
                <a:solidFill>
                  <a:schemeClr val="bg1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／行事曆／開課應注意事項</a:t>
            </a:r>
            <a:endParaRPr lang="zh-CN" altLang="en-US" sz="1600" dirty="0">
              <a:solidFill>
                <a:schemeClr val="bg1"/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1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263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細圓體" panose="020F0309000000000000" pitchFamily="49" charset="-120"/>
                <a:ea typeface="華康細圓體" panose="020F0309000000000000" pitchFamily="49" charset="-120"/>
              </a:rPr>
              <a:t>學員專區</a:t>
            </a:r>
            <a:endParaRPr lang="zh-CN" altLang="en-US" sz="280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800" t="10801" r="25194" b="17801"/>
          <a:stretch/>
        </p:blipFill>
        <p:spPr>
          <a:xfrm>
            <a:off x="572071" y="1124744"/>
            <a:ext cx="8104385" cy="650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51860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03/04  108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年春季班開學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	03/04-03/09  108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年春季班開學周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	03/04-03/15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加退選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&amp;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試聽週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03/16&amp;23  108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年春季班第一次班代分區會議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03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1268760"/>
            <a:ext cx="8697539" cy="508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04/04-04/07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清明節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日連假，停課一次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04/22-04/26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春季公共論壇週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04/24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教學知能研討會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4" y="1268760"/>
            <a:ext cx="8649908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è¬åº§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公論週說明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60744" y="2768724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北大校區統一不停課</a:t>
            </a:r>
            <a:endParaRPr lang="en-US" altLang="zh-TW" dirty="0" smtClean="0"/>
          </a:p>
          <a:p>
            <a:r>
              <a:rPr lang="zh-TW" altLang="en-US" dirty="0"/>
              <a:t>講座</a:t>
            </a:r>
            <a:r>
              <a:rPr lang="zh-TW" altLang="en-US" dirty="0" smtClean="0"/>
              <a:t>請同學自行找時間參加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639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04/04-04/07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清明節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日連假，停課一次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04/22-04/26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春季公共論壇週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04/24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教學知能研討會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05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7" y="1268760"/>
            <a:ext cx="8613961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04/04-04/07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清明節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日連假，停課一次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04/22-04/26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春季公共論壇週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04/24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教學知能研討會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06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7" y="1268760"/>
            <a:ext cx="8608140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04/04-04/07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清明節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日連假，停課一次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04/22-04/26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春季公共論壇週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04/24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教學知能研討會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07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7" y="1275454"/>
            <a:ext cx="8608140" cy="50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ãè¡äºæ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 bwMode="auto">
          <a:xfrm>
            <a:off x="0" y="1125538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1042988" y="3500438"/>
            <a:ext cx="5537200" cy="2454275"/>
          </a:xfrm>
          <a:prstGeom prst="rect">
            <a:avLst/>
          </a:prstGeom>
          <a:solidFill>
            <a:srgbClr val="61C6F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点击添加文本</a:t>
            </a:r>
          </a:p>
        </p:txBody>
      </p:sp>
      <p:sp>
        <p:nvSpPr>
          <p:cNvPr id="5128" name="矩形 15"/>
          <p:cNvSpPr>
            <a:spLocks noChangeArrowheads="1"/>
          </p:cNvSpPr>
          <p:nvPr/>
        </p:nvSpPr>
        <p:spPr bwMode="auto">
          <a:xfrm>
            <a:off x="1218570" y="3645024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04/04-04/07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清明節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4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日連假，停課一次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04/22-04/26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春季公共論壇週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04/24  </a:t>
            </a:r>
            <a:r>
              <a:rPr lang="zh-TW" altLang="en-US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教學知能研討會</a:t>
            </a:r>
            <a:r>
              <a:rPr lang="en-US" altLang="zh-TW" sz="20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</a:t>
            </a:r>
            <a:endParaRPr lang="zh-CN" altLang="en-US" sz="20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450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行事曆</a:t>
            </a:r>
            <a:r>
              <a:rPr lang="en-US" altLang="zh-TW" sz="2800" dirty="0">
                <a:latin typeface="華康細圓體" panose="020F0309000000000000" pitchFamily="49" charset="-120"/>
                <a:ea typeface="華康細圓體" panose="020F0309000000000000" pitchFamily="49" charset="-120"/>
              </a:rPr>
              <a:t>-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108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年</a:t>
            </a:r>
            <a:r>
              <a:rPr lang="en-US" altLang="zh-TW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08</a:t>
            </a:r>
            <a:r>
              <a:rPr lang="zh-TW" altLang="en-US" sz="2800" dirty="0" smtClean="0">
                <a:latin typeface="華康細圓體" panose="020F0309000000000000" pitchFamily="49" charset="-120"/>
                <a:ea typeface="華康細圓體" panose="020F0309000000000000" pitchFamily="49" charset="-120"/>
              </a:rPr>
              <a:t>月</a:t>
            </a:r>
            <a:endParaRPr lang="zh-CN" altLang="en-US" sz="2800" dirty="0"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7" y="1277145"/>
            <a:ext cx="8608140" cy="50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509</Words>
  <Application>Microsoft Office PowerPoint</Application>
  <PresentationFormat>如螢幕大小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主题</vt:lpstr>
      <vt:lpstr>PowerPoint 簡報</vt:lpstr>
      <vt:lpstr>PowerPoint 簡報</vt:lpstr>
      <vt:lpstr>PowerPoint 簡報</vt:lpstr>
      <vt:lpstr>PowerPoint 簡報</vt:lpstr>
      <vt:lpstr>公論週說明</vt:lpstr>
      <vt:lpstr>PowerPoint 簡報</vt:lpstr>
      <vt:lpstr>PowerPoint 簡報</vt:lpstr>
      <vt:lpstr>PowerPoint 簡報</vt:lpstr>
      <vt:lpstr>PowerPoint 簡報</vt:lpstr>
      <vt:lpstr>PowerPoint 簡報</vt:lpstr>
      <vt:lpstr>簽到簿注意事項１</vt:lpstr>
      <vt:lpstr>簽到簿注意事項２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User</cp:lastModifiedBy>
  <cp:revision>356</cp:revision>
  <dcterms:created xsi:type="dcterms:W3CDTF">2013-10-30T09:04:50Z</dcterms:created>
  <dcterms:modified xsi:type="dcterms:W3CDTF">2019-03-16T04:29:37Z</dcterms:modified>
</cp:coreProperties>
</file>